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3"/>
  </p:notesMasterIdLst>
  <p:handoutMasterIdLst>
    <p:handoutMasterId r:id="rId74"/>
  </p:handoutMasterIdLst>
  <p:sldIdLst>
    <p:sldId id="262" r:id="rId2"/>
    <p:sldId id="416" r:id="rId3"/>
    <p:sldId id="417" r:id="rId4"/>
    <p:sldId id="368" r:id="rId5"/>
    <p:sldId id="394" r:id="rId6"/>
    <p:sldId id="369" r:id="rId7"/>
    <p:sldId id="375" r:id="rId8"/>
    <p:sldId id="377" r:id="rId9"/>
    <p:sldId id="378" r:id="rId10"/>
    <p:sldId id="379" r:id="rId11"/>
    <p:sldId id="380" r:id="rId12"/>
    <p:sldId id="384" r:id="rId13"/>
    <p:sldId id="386" r:id="rId14"/>
    <p:sldId id="387" r:id="rId15"/>
    <p:sldId id="388" r:id="rId16"/>
    <p:sldId id="389" r:id="rId17"/>
    <p:sldId id="390" r:id="rId18"/>
    <p:sldId id="392" r:id="rId19"/>
    <p:sldId id="396" r:id="rId20"/>
    <p:sldId id="395" r:id="rId21"/>
    <p:sldId id="403" r:id="rId22"/>
    <p:sldId id="397" r:id="rId23"/>
    <p:sldId id="398" r:id="rId24"/>
    <p:sldId id="399" r:id="rId25"/>
    <p:sldId id="418" r:id="rId26"/>
    <p:sldId id="419" r:id="rId27"/>
    <p:sldId id="420" r:id="rId28"/>
    <p:sldId id="421" r:id="rId29"/>
    <p:sldId id="422" r:id="rId30"/>
    <p:sldId id="423" r:id="rId31"/>
    <p:sldId id="424" r:id="rId32"/>
    <p:sldId id="425" r:id="rId33"/>
    <p:sldId id="426" r:id="rId34"/>
    <p:sldId id="432" r:id="rId35"/>
    <p:sldId id="472" r:id="rId36"/>
    <p:sldId id="471" r:id="rId37"/>
    <p:sldId id="433" r:id="rId38"/>
    <p:sldId id="434" r:id="rId39"/>
    <p:sldId id="435" r:id="rId40"/>
    <p:sldId id="439" r:id="rId41"/>
    <p:sldId id="440" r:id="rId42"/>
    <p:sldId id="441" r:id="rId43"/>
    <p:sldId id="442" r:id="rId44"/>
    <p:sldId id="443" r:id="rId45"/>
    <p:sldId id="444" r:id="rId46"/>
    <p:sldId id="445" r:id="rId47"/>
    <p:sldId id="446" r:id="rId48"/>
    <p:sldId id="447" r:id="rId49"/>
    <p:sldId id="448" r:id="rId50"/>
    <p:sldId id="449" r:id="rId51"/>
    <p:sldId id="450" r:id="rId52"/>
    <p:sldId id="451" r:id="rId53"/>
    <p:sldId id="452" r:id="rId54"/>
    <p:sldId id="453" r:id="rId55"/>
    <p:sldId id="454" r:id="rId56"/>
    <p:sldId id="455" r:id="rId57"/>
    <p:sldId id="456" r:id="rId58"/>
    <p:sldId id="457" r:id="rId59"/>
    <p:sldId id="458" r:id="rId60"/>
    <p:sldId id="459" r:id="rId61"/>
    <p:sldId id="460" r:id="rId62"/>
    <p:sldId id="461" r:id="rId63"/>
    <p:sldId id="462" r:id="rId64"/>
    <p:sldId id="463" r:id="rId65"/>
    <p:sldId id="464" r:id="rId66"/>
    <p:sldId id="465" r:id="rId67"/>
    <p:sldId id="466" r:id="rId68"/>
    <p:sldId id="467" r:id="rId69"/>
    <p:sldId id="468" r:id="rId70"/>
    <p:sldId id="469" r:id="rId71"/>
    <p:sldId id="470" r:id="rId72"/>
  </p:sldIdLst>
  <p:sldSz cx="9144000" cy="6858000" type="screen4x3"/>
  <p:notesSz cx="7315200" cy="96012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327" autoAdjust="0"/>
    <p:restoredTop sz="94660"/>
  </p:normalViewPr>
  <p:slideViewPr>
    <p:cSldViewPr>
      <p:cViewPr varScale="1">
        <p:scale>
          <a:sx n="69" d="100"/>
          <a:sy n="69" d="100"/>
        </p:scale>
        <p:origin x="-77"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
          </a:p>
        </p:txBody>
      </p:sp>
      <p:sp>
        <p:nvSpPr>
          <p:cNvPr id="542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
          </a:p>
        </p:txBody>
      </p:sp>
      <p:sp>
        <p:nvSpPr>
          <p:cNvPr id="542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
          </a:p>
        </p:txBody>
      </p:sp>
      <p:sp>
        <p:nvSpPr>
          <p:cNvPr id="542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C58B16D-B459-44A7-8BC7-E0C97E1D1AAE}" type="slidenum">
              <a:rPr lang="es-ES"/>
              <a:pPr>
                <a:defRPr/>
              </a:pPr>
              <a:t>‹Nº›</a:t>
            </a:fld>
            <a:endParaRPr lang="es-ES"/>
          </a:p>
        </p:txBody>
      </p:sp>
    </p:spTree>
    <p:extLst>
      <p:ext uri="{BB962C8B-B14F-4D97-AF65-F5344CB8AC3E}">
        <p14:creationId xmlns:p14="http://schemas.microsoft.com/office/powerpoint/2010/main" val="2884250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s-ES"/>
          </a:p>
        </p:txBody>
      </p:sp>
      <p:sp>
        <p:nvSpPr>
          <p:cNvPr id="1024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s-ES"/>
          </a:p>
        </p:txBody>
      </p:sp>
      <p:sp>
        <p:nvSpPr>
          <p:cNvPr id="81924"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024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s-ES"/>
          </a:p>
        </p:txBody>
      </p:sp>
      <p:sp>
        <p:nvSpPr>
          <p:cNvPr id="1024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65F9E6C-3675-4939-8F4B-112A460B3E62}" type="slidenum">
              <a:rPr lang="es-ES"/>
              <a:pPr>
                <a:defRPr/>
              </a:pPr>
              <a:t>‹Nº›</a:t>
            </a:fld>
            <a:endParaRPr lang="es-ES"/>
          </a:p>
        </p:txBody>
      </p:sp>
    </p:spTree>
    <p:extLst>
      <p:ext uri="{BB962C8B-B14F-4D97-AF65-F5344CB8AC3E}">
        <p14:creationId xmlns:p14="http://schemas.microsoft.com/office/powerpoint/2010/main" val="1925400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124C5CE-6F42-4F40-B73A-30EE2F268E66}" type="slidenum">
              <a:rPr lang="es-ES" smtClean="0"/>
              <a:pPr/>
              <a:t>1</a:t>
            </a:fld>
            <a:endParaRPr lang="es-E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marL="228600" indent="-228600" eaLnBrk="1" hangingPunct="1">
              <a:lnSpc>
                <a:spcPct val="80000"/>
              </a:lnSpc>
            </a:pPr>
            <a:r>
              <a:rPr lang="es-MX" sz="800" smtClean="0"/>
              <a:t>CIENCIA  =  CONOCIMIENTO,   </a:t>
            </a:r>
          </a:p>
          <a:p>
            <a:pPr marL="228600" indent="-228600" eaLnBrk="1" hangingPunct="1">
              <a:lnSpc>
                <a:spcPct val="80000"/>
              </a:lnSpc>
            </a:pPr>
            <a:r>
              <a:rPr lang="es-MX" sz="800" smtClean="0"/>
              <a:t>b)	a partir de preguntas del tipo: ¿qué pasa? ¿cómo pasa? ¿por qué pasa?</a:t>
            </a:r>
          </a:p>
          <a:p>
            <a:pPr marL="228600" indent="-228600" eaLnBrk="1" hangingPunct="1">
              <a:lnSpc>
                <a:spcPct val="80000"/>
              </a:lnSpc>
            </a:pPr>
            <a:r>
              <a:rPr lang="es-MX" sz="800" smtClean="0"/>
              <a:t>		para las que ofrece  interpretaciones, descripciones, explicaciones</a:t>
            </a:r>
          </a:p>
          <a:p>
            <a:pPr marL="228600" indent="-228600" eaLnBrk="1" hangingPunct="1">
              <a:lnSpc>
                <a:spcPct val="80000"/>
              </a:lnSpc>
            </a:pPr>
            <a:r>
              <a:rPr lang="es-ES" sz="800" smtClean="0"/>
              <a:t>1ero FANTASIA - MITOS. </a:t>
            </a:r>
          </a:p>
          <a:p>
            <a:pPr marL="228600" indent="-228600" eaLnBrk="1" hangingPunct="1">
              <a:lnSpc>
                <a:spcPct val="80000"/>
              </a:lnSpc>
            </a:pPr>
            <a:r>
              <a:rPr lang="es-ES" sz="800" smtClean="0"/>
              <a:t>Mitos sobre: origen del mundo, destino de los mortales, fuerzas que dominan el desarrollo de los acontecimientos</a:t>
            </a:r>
          </a:p>
          <a:p>
            <a:pPr marL="228600" indent="-228600" eaLnBrk="1" hangingPunct="1">
              <a:lnSpc>
                <a:spcPct val="80000"/>
              </a:lnSpc>
            </a:pPr>
            <a:endParaRPr lang="es-ES" sz="800" smtClean="0"/>
          </a:p>
          <a:p>
            <a:pPr marL="228600" indent="-228600" eaLnBrk="1" hangingPunct="1">
              <a:lnSpc>
                <a:spcPct val="80000"/>
              </a:lnSpc>
            </a:pPr>
            <a:r>
              <a:rPr lang="es-ES" sz="800" smtClean="0"/>
              <a:t>Griegos: por necesidad de relaciones comerciales- influencia de las civilizaciones mediterráneas antiguas: Asirio babilonias, Egipcias.</a:t>
            </a:r>
          </a:p>
          <a:p>
            <a:pPr marL="228600" indent="-228600" eaLnBrk="1" hangingPunct="1">
              <a:lnSpc>
                <a:spcPct val="80000"/>
              </a:lnSpc>
            </a:pPr>
            <a:r>
              <a:rPr lang="es-ES" sz="800" smtClean="0"/>
              <a:t>De todas formas se considera que la F &amp;C nacieron en Grecia con un Nuevo Método de tratamiento. Se habla del “Milagro Griego”. Ciudades estados descentralizados que mantuvieron su estructura hasta Alejandro Magno (356-323 a.c.). Este período preimperial (600-300 a.c.) – Era Helénica. Luego de Alejandro – Helenística. Los griegos inventaron la política “</a:t>
            </a:r>
            <a:r>
              <a:rPr lang="es-ES" sz="800" i="1" smtClean="0"/>
              <a:t>politike</a:t>
            </a:r>
            <a:r>
              <a:rPr lang="es-ES" sz="800" smtClean="0"/>
              <a:t>” es el saber que se relaciona con la </a:t>
            </a:r>
            <a:r>
              <a:rPr lang="es-ES" sz="800" i="1" smtClean="0"/>
              <a:t>polis</a:t>
            </a:r>
            <a:r>
              <a:rPr lang="es-ES" sz="800" smtClean="0"/>
              <a:t>, la ciudad.</a:t>
            </a:r>
          </a:p>
          <a:p>
            <a:pPr marL="228600" indent="-228600" eaLnBrk="1" hangingPunct="1">
              <a:lnSpc>
                <a:spcPct val="80000"/>
              </a:lnSpc>
            </a:pPr>
            <a:r>
              <a:rPr lang="es-ES" sz="800" smtClean="0"/>
              <a:t>Intereses griegos se organizan en torno a tres preguntas básicas en orden histórico: ¿Qué es lo que existe?, ¿Cómo debemos actuar?, ¿Cómo podemos saber? (FÍSICA, ETICA, LOGICA)</a:t>
            </a:r>
          </a:p>
          <a:p>
            <a:pPr marL="228600" indent="-228600" eaLnBrk="1" hangingPunct="1">
              <a:lnSpc>
                <a:spcPct val="80000"/>
              </a:lnSpc>
            </a:pPr>
            <a:r>
              <a:rPr lang="es-ES" sz="800" smtClean="0"/>
              <a:t>¿Qué es lo que existe? – ¿Hay un constituyente único para todo? Primer cuestión filosófica y científica (material). Se presupone que las cosas no son como parecen; división entre apariencia y realidad. ¿Entonces las cosas múltiples son todas una?</a:t>
            </a:r>
          </a:p>
          <a:p>
            <a:pPr marL="228600" indent="-228600" eaLnBrk="1" hangingPunct="1">
              <a:lnSpc>
                <a:spcPct val="80000"/>
              </a:lnSpc>
            </a:pPr>
            <a:r>
              <a:rPr lang="es-ES" sz="800" smtClean="0"/>
              <a:t>¿Cómo podemos saber? Cuestiones reflexivas: ¿qué es saber?, críticas: ¿podemos saber algo verdaderamente?, ¿qué clase de cosas?, metodológicas ¿qué medios están a nuestra disposición para resolver una cuestión?, transcendentales ¿cómo deben estar constituidos el mundo para que podamos saber algo sobre él?</a:t>
            </a:r>
          </a:p>
          <a:p>
            <a:pPr marL="228600" indent="-228600" eaLnBrk="1" hangingPunct="1">
              <a:lnSpc>
                <a:spcPct val="80000"/>
              </a:lnSpc>
            </a:pPr>
            <a:r>
              <a:rPr lang="es-ES" sz="800" smtClean="0"/>
              <a:t>¿Cómo debemos actuar? Actitud reflexiva y racional para juzgar las conductas humanas.</a:t>
            </a:r>
          </a:p>
          <a:p>
            <a:pPr marL="228600" indent="-228600" eaLnBrk="1" hangingPunct="1">
              <a:lnSpc>
                <a:spcPct val="80000"/>
              </a:lnSpc>
            </a:pPr>
            <a:r>
              <a:rPr lang="es-ES" sz="800" smtClean="0"/>
              <a:t>Desarrollaron una serie de especulaciones abstractas acerca del mundo natural. </a:t>
            </a:r>
          </a:p>
          <a:p>
            <a:pPr marL="228600" indent="-228600" eaLnBrk="1" hangingPunct="1">
              <a:lnSpc>
                <a:spcPct val="80000"/>
              </a:lnSpc>
            </a:pPr>
            <a:r>
              <a:rPr lang="es-ES" sz="800" smtClean="0"/>
              <a:t>Grecia fue llamada “civilizaciones secundarias” periféricas a Egipto y Mesopotamia, ecológica y económicamente muys distintas. Climas más secos y montañosos, economía agraria pobre (ovejas, olivas, vides) dependientes de las </a:t>
            </a:r>
          </a:p>
          <a:p>
            <a:pPr marL="228600" indent="-228600" eaLnBrk="1" hangingPunct="1">
              <a:lnSpc>
                <a:spcPct val="80000"/>
              </a:lnSpc>
            </a:pPr>
            <a:r>
              <a:rPr lang="es-ES" sz="800" smtClean="0"/>
              <a:t>importaciones.  Las montañas favorecieron los estados descentralizados e independientes. Tradición de debates políticos que pudieron marcar una ruta para el origen de la ciencia que de otra forma es difícil de imaginar (sin valor ni soporte social). Ciencia como debate racional, filósofos que no estaban de acuerdo unos con otros, usando la razón, la lógica y las observaciones para atacar las ideas de otros y defender las propias.</a:t>
            </a:r>
            <a:endParaRPr lang="es-ES" sz="800" u="sng" smtClean="0"/>
          </a:p>
          <a:p>
            <a:pPr marL="228600" indent="-228600" eaLnBrk="1" hangingPunct="1">
              <a:lnSpc>
                <a:spcPct val="80000"/>
              </a:lnSpc>
            </a:pPr>
            <a:endParaRPr lang="es-ES" sz="800" u="sng"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4143587" y="9119719"/>
            <a:ext cx="3169920" cy="4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6" tIns="48413" rIns="96826" bIns="48413"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B217F3E4-6D98-4AAA-A43B-E36F1F4E6196}" type="slidenum">
              <a:rPr lang="es-ES" sz="1300">
                <a:latin typeface="Times New Roman" pitchFamily="18" charset="0"/>
              </a:rPr>
              <a:pPr algn="r"/>
              <a:t>41</a:t>
            </a:fld>
            <a:endParaRPr lang="es-ES" sz="130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6710" indent="-302581" eaLnBrk="0" hangingPunct="0">
              <a:defRPr>
                <a:solidFill>
                  <a:schemeClr val="tx1"/>
                </a:solidFill>
                <a:latin typeface="Arial" pitchFamily="34" charset="0"/>
              </a:defRPr>
            </a:lvl2pPr>
            <a:lvl3pPr marL="1210323" indent="-242065" eaLnBrk="0" hangingPunct="0">
              <a:defRPr>
                <a:solidFill>
                  <a:schemeClr val="tx1"/>
                </a:solidFill>
                <a:latin typeface="Arial" pitchFamily="34" charset="0"/>
              </a:defRPr>
            </a:lvl3pPr>
            <a:lvl4pPr marL="1694452" indent="-242065" eaLnBrk="0" hangingPunct="0">
              <a:defRPr>
                <a:solidFill>
                  <a:schemeClr val="tx1"/>
                </a:solidFill>
                <a:latin typeface="Arial" pitchFamily="34" charset="0"/>
              </a:defRPr>
            </a:lvl4pPr>
            <a:lvl5pPr marL="2178581" indent="-242065" eaLnBrk="0" hangingPunct="0">
              <a:defRPr>
                <a:solidFill>
                  <a:schemeClr val="tx1"/>
                </a:solidFill>
                <a:latin typeface="Arial" pitchFamily="34" charset="0"/>
              </a:defRPr>
            </a:lvl5pPr>
            <a:lvl6pPr marL="2662710" indent="-242065" eaLnBrk="0" fontAlgn="base" hangingPunct="0">
              <a:spcBef>
                <a:spcPct val="0"/>
              </a:spcBef>
              <a:spcAft>
                <a:spcPct val="0"/>
              </a:spcAft>
              <a:defRPr>
                <a:solidFill>
                  <a:schemeClr val="tx1"/>
                </a:solidFill>
                <a:latin typeface="Arial" pitchFamily="34" charset="0"/>
              </a:defRPr>
            </a:lvl6pPr>
            <a:lvl7pPr marL="3146839" indent="-242065" eaLnBrk="0" fontAlgn="base" hangingPunct="0">
              <a:spcBef>
                <a:spcPct val="0"/>
              </a:spcBef>
              <a:spcAft>
                <a:spcPct val="0"/>
              </a:spcAft>
              <a:defRPr>
                <a:solidFill>
                  <a:schemeClr val="tx1"/>
                </a:solidFill>
                <a:latin typeface="Arial" pitchFamily="34" charset="0"/>
              </a:defRPr>
            </a:lvl7pPr>
            <a:lvl8pPr marL="3630968" indent="-242065" eaLnBrk="0" fontAlgn="base" hangingPunct="0">
              <a:spcBef>
                <a:spcPct val="0"/>
              </a:spcBef>
              <a:spcAft>
                <a:spcPct val="0"/>
              </a:spcAft>
              <a:defRPr>
                <a:solidFill>
                  <a:schemeClr val="tx1"/>
                </a:solidFill>
                <a:latin typeface="Arial" pitchFamily="34" charset="0"/>
              </a:defRPr>
            </a:lvl8pPr>
            <a:lvl9pPr marL="4115097" indent="-242065" eaLnBrk="0" fontAlgn="base" hangingPunct="0">
              <a:spcBef>
                <a:spcPct val="0"/>
              </a:spcBef>
              <a:spcAft>
                <a:spcPct val="0"/>
              </a:spcAft>
              <a:defRPr>
                <a:solidFill>
                  <a:schemeClr val="tx1"/>
                </a:solidFill>
                <a:latin typeface="Arial" pitchFamily="34" charset="0"/>
              </a:defRPr>
            </a:lvl9pPr>
          </a:lstStyle>
          <a:p>
            <a:fld id="{2043825A-DB08-414D-B28D-5E851DB2FECD}" type="slidenum">
              <a:rPr lang="es-ES" smtClean="0">
                <a:latin typeface="Times New Roman" pitchFamily="18" charset="0"/>
              </a:rPr>
              <a:pPr/>
              <a:t>44</a:t>
            </a:fld>
            <a:endParaRPr lang="es-ES" smtClean="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6710" indent="-302581" eaLnBrk="0" hangingPunct="0">
              <a:defRPr>
                <a:solidFill>
                  <a:schemeClr val="tx1"/>
                </a:solidFill>
                <a:latin typeface="Arial" pitchFamily="34" charset="0"/>
              </a:defRPr>
            </a:lvl2pPr>
            <a:lvl3pPr marL="1210323" indent="-242065" eaLnBrk="0" hangingPunct="0">
              <a:defRPr>
                <a:solidFill>
                  <a:schemeClr val="tx1"/>
                </a:solidFill>
                <a:latin typeface="Arial" pitchFamily="34" charset="0"/>
              </a:defRPr>
            </a:lvl3pPr>
            <a:lvl4pPr marL="1694452" indent="-242065" eaLnBrk="0" hangingPunct="0">
              <a:defRPr>
                <a:solidFill>
                  <a:schemeClr val="tx1"/>
                </a:solidFill>
                <a:latin typeface="Arial" pitchFamily="34" charset="0"/>
              </a:defRPr>
            </a:lvl4pPr>
            <a:lvl5pPr marL="2178581" indent="-242065" eaLnBrk="0" hangingPunct="0">
              <a:defRPr>
                <a:solidFill>
                  <a:schemeClr val="tx1"/>
                </a:solidFill>
                <a:latin typeface="Arial" pitchFamily="34" charset="0"/>
              </a:defRPr>
            </a:lvl5pPr>
            <a:lvl6pPr marL="2662710" indent="-242065" eaLnBrk="0" fontAlgn="base" hangingPunct="0">
              <a:spcBef>
                <a:spcPct val="0"/>
              </a:spcBef>
              <a:spcAft>
                <a:spcPct val="0"/>
              </a:spcAft>
              <a:defRPr>
                <a:solidFill>
                  <a:schemeClr val="tx1"/>
                </a:solidFill>
                <a:latin typeface="Arial" pitchFamily="34" charset="0"/>
              </a:defRPr>
            </a:lvl6pPr>
            <a:lvl7pPr marL="3146839" indent="-242065" eaLnBrk="0" fontAlgn="base" hangingPunct="0">
              <a:spcBef>
                <a:spcPct val="0"/>
              </a:spcBef>
              <a:spcAft>
                <a:spcPct val="0"/>
              </a:spcAft>
              <a:defRPr>
                <a:solidFill>
                  <a:schemeClr val="tx1"/>
                </a:solidFill>
                <a:latin typeface="Arial" pitchFamily="34" charset="0"/>
              </a:defRPr>
            </a:lvl7pPr>
            <a:lvl8pPr marL="3630968" indent="-242065" eaLnBrk="0" fontAlgn="base" hangingPunct="0">
              <a:spcBef>
                <a:spcPct val="0"/>
              </a:spcBef>
              <a:spcAft>
                <a:spcPct val="0"/>
              </a:spcAft>
              <a:defRPr>
                <a:solidFill>
                  <a:schemeClr val="tx1"/>
                </a:solidFill>
                <a:latin typeface="Arial" pitchFamily="34" charset="0"/>
              </a:defRPr>
            </a:lvl8pPr>
            <a:lvl9pPr marL="4115097" indent="-242065" eaLnBrk="0" fontAlgn="base" hangingPunct="0">
              <a:spcBef>
                <a:spcPct val="0"/>
              </a:spcBef>
              <a:spcAft>
                <a:spcPct val="0"/>
              </a:spcAft>
              <a:defRPr>
                <a:solidFill>
                  <a:schemeClr val="tx1"/>
                </a:solidFill>
                <a:latin typeface="Arial" pitchFamily="34" charset="0"/>
              </a:defRPr>
            </a:lvl9pPr>
          </a:lstStyle>
          <a:p>
            <a:fld id="{738F2ED0-2183-4A79-8DC1-9A71267BF0E7}" type="slidenum">
              <a:rPr lang="es-ES" smtClean="0">
                <a:latin typeface="Times New Roman" pitchFamily="18" charset="0"/>
              </a:rPr>
              <a:pPr/>
              <a:t>48</a:t>
            </a:fld>
            <a:endParaRPr lang="es-ES" smtClean="0">
              <a:latin typeface="Times New Roman" pitchFamily="18" charset="0"/>
            </a:endParaRPr>
          </a:p>
        </p:txBody>
      </p:sp>
      <p:sp>
        <p:nvSpPr>
          <p:cNvPr id="29699" name="Rectangle 2"/>
          <p:cNvSpPr>
            <a:spLocks noGrp="1" noRot="1" noChangeAspect="1" noChangeArrowheads="1" noTextEdit="1"/>
          </p:cNvSpPr>
          <p:nvPr>
            <p:ph type="sldImg"/>
          </p:nvPr>
        </p:nvSpPr>
        <p:spPr>
          <a:xfrm>
            <a:off x="1268413" y="727075"/>
            <a:ext cx="4783137" cy="3587750"/>
          </a:xfrm>
          <a:ln w="12700" cap="flat">
            <a:solidFill>
              <a:schemeClr val="tx1"/>
            </a:solidFill>
          </a:ln>
        </p:spPr>
      </p:sp>
      <p:sp>
        <p:nvSpPr>
          <p:cNvPr id="29700" name="Rectangle 3"/>
          <p:cNvSpPr>
            <a:spLocks noGrp="1" noChangeArrowheads="1"/>
          </p:cNvSpPr>
          <p:nvPr>
            <p:ph type="body" idx="1"/>
          </p:nvPr>
        </p:nvSpPr>
        <p:spPr>
          <a:xfrm>
            <a:off x="975360" y="4560695"/>
            <a:ext cx="5364480" cy="4319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98" tIns="48750" rIns="97498" bIns="48750"/>
          <a:lstStyle/>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6710" indent="-302581" eaLnBrk="0" hangingPunct="0">
              <a:defRPr>
                <a:solidFill>
                  <a:schemeClr val="tx1"/>
                </a:solidFill>
                <a:latin typeface="Arial" pitchFamily="34" charset="0"/>
              </a:defRPr>
            </a:lvl2pPr>
            <a:lvl3pPr marL="1210323" indent="-242065" eaLnBrk="0" hangingPunct="0">
              <a:defRPr>
                <a:solidFill>
                  <a:schemeClr val="tx1"/>
                </a:solidFill>
                <a:latin typeface="Arial" pitchFamily="34" charset="0"/>
              </a:defRPr>
            </a:lvl3pPr>
            <a:lvl4pPr marL="1694452" indent="-242065" eaLnBrk="0" hangingPunct="0">
              <a:defRPr>
                <a:solidFill>
                  <a:schemeClr val="tx1"/>
                </a:solidFill>
                <a:latin typeface="Arial" pitchFamily="34" charset="0"/>
              </a:defRPr>
            </a:lvl4pPr>
            <a:lvl5pPr marL="2178581" indent="-242065" eaLnBrk="0" hangingPunct="0">
              <a:defRPr>
                <a:solidFill>
                  <a:schemeClr val="tx1"/>
                </a:solidFill>
                <a:latin typeface="Arial" pitchFamily="34" charset="0"/>
              </a:defRPr>
            </a:lvl5pPr>
            <a:lvl6pPr marL="2662710" indent="-242065" eaLnBrk="0" fontAlgn="base" hangingPunct="0">
              <a:spcBef>
                <a:spcPct val="0"/>
              </a:spcBef>
              <a:spcAft>
                <a:spcPct val="0"/>
              </a:spcAft>
              <a:defRPr>
                <a:solidFill>
                  <a:schemeClr val="tx1"/>
                </a:solidFill>
                <a:latin typeface="Arial" pitchFamily="34" charset="0"/>
              </a:defRPr>
            </a:lvl6pPr>
            <a:lvl7pPr marL="3146839" indent="-242065" eaLnBrk="0" fontAlgn="base" hangingPunct="0">
              <a:spcBef>
                <a:spcPct val="0"/>
              </a:spcBef>
              <a:spcAft>
                <a:spcPct val="0"/>
              </a:spcAft>
              <a:defRPr>
                <a:solidFill>
                  <a:schemeClr val="tx1"/>
                </a:solidFill>
                <a:latin typeface="Arial" pitchFamily="34" charset="0"/>
              </a:defRPr>
            </a:lvl7pPr>
            <a:lvl8pPr marL="3630968" indent="-242065" eaLnBrk="0" fontAlgn="base" hangingPunct="0">
              <a:spcBef>
                <a:spcPct val="0"/>
              </a:spcBef>
              <a:spcAft>
                <a:spcPct val="0"/>
              </a:spcAft>
              <a:defRPr>
                <a:solidFill>
                  <a:schemeClr val="tx1"/>
                </a:solidFill>
                <a:latin typeface="Arial" pitchFamily="34" charset="0"/>
              </a:defRPr>
            </a:lvl8pPr>
            <a:lvl9pPr marL="4115097" indent="-242065" eaLnBrk="0" fontAlgn="base" hangingPunct="0">
              <a:spcBef>
                <a:spcPct val="0"/>
              </a:spcBef>
              <a:spcAft>
                <a:spcPct val="0"/>
              </a:spcAft>
              <a:defRPr>
                <a:solidFill>
                  <a:schemeClr val="tx1"/>
                </a:solidFill>
                <a:latin typeface="Arial" pitchFamily="34" charset="0"/>
              </a:defRPr>
            </a:lvl9pPr>
          </a:lstStyle>
          <a:p>
            <a:fld id="{AE0770F8-2352-44F4-9E83-77751BA28A26}" type="slidenum">
              <a:rPr lang="es-ES" smtClean="0">
                <a:latin typeface="Times New Roman" pitchFamily="18" charset="0"/>
              </a:rPr>
              <a:pPr/>
              <a:t>50</a:t>
            </a:fld>
            <a:endParaRPr lang="es-ES" smtClean="0">
              <a:latin typeface="Times New Roman" pitchFamily="18" charset="0"/>
            </a:endParaRPr>
          </a:p>
        </p:txBody>
      </p:sp>
      <p:sp>
        <p:nvSpPr>
          <p:cNvPr id="30723" name="Rectangle 2"/>
          <p:cNvSpPr>
            <a:spLocks noGrp="1" noRot="1" noChangeAspect="1" noChangeArrowheads="1" noTextEdit="1"/>
          </p:cNvSpPr>
          <p:nvPr>
            <p:ph type="sldImg"/>
          </p:nvPr>
        </p:nvSpPr>
        <p:spPr>
          <a:xfrm>
            <a:off x="1265238" y="725488"/>
            <a:ext cx="4786312" cy="3589337"/>
          </a:xfrm>
          <a:ln w="12700" cap="flat">
            <a:solidFill>
              <a:schemeClr val="tx1"/>
            </a:solidFill>
          </a:ln>
        </p:spPr>
      </p:sp>
      <p:sp>
        <p:nvSpPr>
          <p:cNvPr id="30724" name="Rectangle 3"/>
          <p:cNvSpPr>
            <a:spLocks noGrp="1" noChangeArrowheads="1"/>
          </p:cNvSpPr>
          <p:nvPr>
            <p:ph type="body" idx="1"/>
          </p:nvPr>
        </p:nvSpPr>
        <p:spPr>
          <a:xfrm>
            <a:off x="975360" y="4560695"/>
            <a:ext cx="5364480" cy="43216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98" tIns="48750" rIns="97498" bIns="48750"/>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6710" indent="-302581" eaLnBrk="0" hangingPunct="0">
              <a:defRPr>
                <a:solidFill>
                  <a:schemeClr val="tx1"/>
                </a:solidFill>
                <a:latin typeface="Arial" pitchFamily="34" charset="0"/>
              </a:defRPr>
            </a:lvl2pPr>
            <a:lvl3pPr marL="1210323" indent="-242065" eaLnBrk="0" hangingPunct="0">
              <a:defRPr>
                <a:solidFill>
                  <a:schemeClr val="tx1"/>
                </a:solidFill>
                <a:latin typeface="Arial" pitchFamily="34" charset="0"/>
              </a:defRPr>
            </a:lvl3pPr>
            <a:lvl4pPr marL="1694452" indent="-242065" eaLnBrk="0" hangingPunct="0">
              <a:defRPr>
                <a:solidFill>
                  <a:schemeClr val="tx1"/>
                </a:solidFill>
                <a:latin typeface="Arial" pitchFamily="34" charset="0"/>
              </a:defRPr>
            </a:lvl4pPr>
            <a:lvl5pPr marL="2178581" indent="-242065" eaLnBrk="0" hangingPunct="0">
              <a:defRPr>
                <a:solidFill>
                  <a:schemeClr val="tx1"/>
                </a:solidFill>
                <a:latin typeface="Arial" pitchFamily="34" charset="0"/>
              </a:defRPr>
            </a:lvl5pPr>
            <a:lvl6pPr marL="2662710" indent="-242065" eaLnBrk="0" fontAlgn="base" hangingPunct="0">
              <a:spcBef>
                <a:spcPct val="0"/>
              </a:spcBef>
              <a:spcAft>
                <a:spcPct val="0"/>
              </a:spcAft>
              <a:defRPr>
                <a:solidFill>
                  <a:schemeClr val="tx1"/>
                </a:solidFill>
                <a:latin typeface="Arial" pitchFamily="34" charset="0"/>
              </a:defRPr>
            </a:lvl6pPr>
            <a:lvl7pPr marL="3146839" indent="-242065" eaLnBrk="0" fontAlgn="base" hangingPunct="0">
              <a:spcBef>
                <a:spcPct val="0"/>
              </a:spcBef>
              <a:spcAft>
                <a:spcPct val="0"/>
              </a:spcAft>
              <a:defRPr>
                <a:solidFill>
                  <a:schemeClr val="tx1"/>
                </a:solidFill>
                <a:latin typeface="Arial" pitchFamily="34" charset="0"/>
              </a:defRPr>
            </a:lvl7pPr>
            <a:lvl8pPr marL="3630968" indent="-242065" eaLnBrk="0" fontAlgn="base" hangingPunct="0">
              <a:spcBef>
                <a:spcPct val="0"/>
              </a:spcBef>
              <a:spcAft>
                <a:spcPct val="0"/>
              </a:spcAft>
              <a:defRPr>
                <a:solidFill>
                  <a:schemeClr val="tx1"/>
                </a:solidFill>
                <a:latin typeface="Arial" pitchFamily="34" charset="0"/>
              </a:defRPr>
            </a:lvl8pPr>
            <a:lvl9pPr marL="4115097" indent="-242065" eaLnBrk="0" fontAlgn="base" hangingPunct="0">
              <a:spcBef>
                <a:spcPct val="0"/>
              </a:spcBef>
              <a:spcAft>
                <a:spcPct val="0"/>
              </a:spcAft>
              <a:defRPr>
                <a:solidFill>
                  <a:schemeClr val="tx1"/>
                </a:solidFill>
                <a:latin typeface="Arial" pitchFamily="34" charset="0"/>
              </a:defRPr>
            </a:lvl9pPr>
          </a:lstStyle>
          <a:p>
            <a:fld id="{01FBD55B-8E0F-49B1-9D0D-1641C8BC76C6}" type="slidenum">
              <a:rPr lang="es-ES" smtClean="0">
                <a:latin typeface="Times New Roman" pitchFamily="18" charset="0"/>
              </a:rPr>
              <a:pPr/>
              <a:t>52</a:t>
            </a:fld>
            <a:endParaRPr lang="es-ES" smtClean="0">
              <a:latin typeface="Times New Roman" pitchFamily="18" charset="0"/>
            </a:endParaRPr>
          </a:p>
        </p:txBody>
      </p:sp>
      <p:sp>
        <p:nvSpPr>
          <p:cNvPr id="31747" name="Rectangle 2"/>
          <p:cNvSpPr>
            <a:spLocks noGrp="1" noRot="1" noChangeAspect="1" noChangeArrowheads="1" noTextEdit="1"/>
          </p:cNvSpPr>
          <p:nvPr>
            <p:ph type="sldImg"/>
          </p:nvPr>
        </p:nvSpPr>
        <p:spPr>
          <a:xfrm>
            <a:off x="1268413" y="727075"/>
            <a:ext cx="4783137" cy="3587750"/>
          </a:xfrm>
          <a:ln w="12700" cap="flat">
            <a:solidFill>
              <a:schemeClr val="tx1"/>
            </a:solidFill>
          </a:ln>
        </p:spPr>
      </p:sp>
      <p:sp>
        <p:nvSpPr>
          <p:cNvPr id="31748" name="Rectangle 3"/>
          <p:cNvSpPr>
            <a:spLocks noGrp="1" noChangeArrowheads="1"/>
          </p:cNvSpPr>
          <p:nvPr>
            <p:ph type="body" idx="1"/>
          </p:nvPr>
        </p:nvSpPr>
        <p:spPr>
          <a:xfrm>
            <a:off x="975360" y="4560695"/>
            <a:ext cx="5364480" cy="4319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98" tIns="48750" rIns="97498" bIns="48750"/>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6C80AC-04B9-4264-A9E6-D3FCA5A4940A}" type="slidenum">
              <a:rPr lang="es-ES" smtClean="0"/>
              <a:pPr eaLnBrk="1" hangingPunct="1"/>
              <a:t>54</a:t>
            </a:fld>
            <a:endParaRPr lang="es-E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80000"/>
              </a:lnSpc>
            </a:pPr>
            <a:r>
              <a:rPr lang="es-MX" sz="800" smtClean="0"/>
              <a:t>CIENCIA  =  CONOCIMIENTO,   </a:t>
            </a:r>
          </a:p>
          <a:p>
            <a:pPr marL="228600" indent="-228600" eaLnBrk="1" hangingPunct="1">
              <a:lnSpc>
                <a:spcPct val="80000"/>
              </a:lnSpc>
            </a:pPr>
            <a:r>
              <a:rPr lang="es-MX" sz="800" smtClean="0"/>
              <a:t>b)	a partir de preguntas del tipo: ¿qué pasa? ¿cómo pasa? ¿por qué pasa?</a:t>
            </a:r>
          </a:p>
          <a:p>
            <a:pPr marL="228600" indent="-228600" eaLnBrk="1" hangingPunct="1">
              <a:lnSpc>
                <a:spcPct val="80000"/>
              </a:lnSpc>
            </a:pPr>
            <a:r>
              <a:rPr lang="es-MX" sz="800" smtClean="0"/>
              <a:t>		para las que ofrece  interpretaciones, descripciones, explicaciones</a:t>
            </a:r>
          </a:p>
          <a:p>
            <a:pPr marL="228600" indent="-228600" eaLnBrk="1" hangingPunct="1">
              <a:lnSpc>
                <a:spcPct val="80000"/>
              </a:lnSpc>
            </a:pPr>
            <a:r>
              <a:rPr lang="es-ES" sz="800" smtClean="0"/>
              <a:t>1ero FANTASIA - MITOS. </a:t>
            </a:r>
          </a:p>
          <a:p>
            <a:pPr marL="228600" indent="-228600" eaLnBrk="1" hangingPunct="1">
              <a:lnSpc>
                <a:spcPct val="80000"/>
              </a:lnSpc>
            </a:pPr>
            <a:r>
              <a:rPr lang="es-ES" sz="800" smtClean="0"/>
              <a:t>Mitos sobre: origen del mundo, destino de los mortales, fuerzas que dominan el desarrollo de los acontecimientos</a:t>
            </a:r>
          </a:p>
          <a:p>
            <a:pPr marL="228600" indent="-228600" eaLnBrk="1" hangingPunct="1">
              <a:lnSpc>
                <a:spcPct val="80000"/>
              </a:lnSpc>
            </a:pPr>
            <a:endParaRPr lang="es-ES" sz="800" smtClean="0"/>
          </a:p>
          <a:p>
            <a:pPr marL="228600" indent="-228600" eaLnBrk="1" hangingPunct="1">
              <a:lnSpc>
                <a:spcPct val="80000"/>
              </a:lnSpc>
            </a:pPr>
            <a:r>
              <a:rPr lang="es-ES" sz="800" smtClean="0"/>
              <a:t>Griegos: por necesidad de relaciones comerciales- influencia de las civilizaciones mediterráneas antiguas: Asirio babilonias, Egipcias.</a:t>
            </a:r>
          </a:p>
          <a:p>
            <a:pPr marL="228600" indent="-228600" eaLnBrk="1" hangingPunct="1">
              <a:lnSpc>
                <a:spcPct val="80000"/>
              </a:lnSpc>
            </a:pPr>
            <a:r>
              <a:rPr lang="es-ES" sz="800" smtClean="0"/>
              <a:t>De todas formas se considera que la F &amp;C nacieron en Grecia con un Nuevo Método de tratamiento. Se habla del “Milagro Griego”. Ciudades estados descentralizados que mantuvieron su estructura hasta Alejandro Magno (356-323 a.c.). Este período preimperial (600-300 a.c.) – Era Helénica. Luego de Alejandro – Helenística. Los griegos inventaron la política “</a:t>
            </a:r>
            <a:r>
              <a:rPr lang="es-ES" sz="800" i="1" smtClean="0"/>
              <a:t>politike</a:t>
            </a:r>
            <a:r>
              <a:rPr lang="es-ES" sz="800" smtClean="0"/>
              <a:t>” es el saber que se relaciona con la </a:t>
            </a:r>
            <a:r>
              <a:rPr lang="es-ES" sz="800" i="1" smtClean="0"/>
              <a:t>polis</a:t>
            </a:r>
            <a:r>
              <a:rPr lang="es-ES" sz="800" smtClean="0"/>
              <a:t>, la ciudad.</a:t>
            </a:r>
          </a:p>
          <a:p>
            <a:pPr marL="228600" indent="-228600" eaLnBrk="1" hangingPunct="1">
              <a:lnSpc>
                <a:spcPct val="80000"/>
              </a:lnSpc>
            </a:pPr>
            <a:r>
              <a:rPr lang="es-ES" sz="800" smtClean="0"/>
              <a:t>Intereses griegos se organizan en torno a tres preguntas básicas en orden histórico: ¿Qué es lo que existe?, ¿Cómo debemos actuar?, ¿Cómo podemos saber? (FÍSICA, ETICA, LOGICA)</a:t>
            </a:r>
          </a:p>
          <a:p>
            <a:pPr marL="228600" indent="-228600" eaLnBrk="1" hangingPunct="1">
              <a:lnSpc>
                <a:spcPct val="80000"/>
              </a:lnSpc>
            </a:pPr>
            <a:r>
              <a:rPr lang="es-ES" sz="800" smtClean="0"/>
              <a:t>¿Qué es lo que existe? – ¿Hay un constituyente único para todo? Primer cuestión filosófica y científica (material). Se presupone que las cosas no son como parecen; división entre apariencia y realidad. ¿Entonces las cosas múltiples son todas una?</a:t>
            </a:r>
          </a:p>
          <a:p>
            <a:pPr marL="228600" indent="-228600" eaLnBrk="1" hangingPunct="1">
              <a:lnSpc>
                <a:spcPct val="80000"/>
              </a:lnSpc>
            </a:pPr>
            <a:r>
              <a:rPr lang="es-ES" sz="800" smtClean="0"/>
              <a:t>¿Cómo podemos saber? Cuestiones reflexivas: ¿qué es saber?, críticas: ¿podemos saber algo verdaderamente?, ¿qué clase de cosas?, metodológicas ¿qué medios están a nuestra disposición para resolver una cuestión?, transcendentales ¿cómo deben estar constituidos el mundo para que podamos saber algo sobre él?</a:t>
            </a:r>
          </a:p>
          <a:p>
            <a:pPr marL="228600" indent="-228600" eaLnBrk="1" hangingPunct="1">
              <a:lnSpc>
                <a:spcPct val="80000"/>
              </a:lnSpc>
            </a:pPr>
            <a:r>
              <a:rPr lang="es-ES" sz="800" smtClean="0"/>
              <a:t>¿Cómo debemos actuar? Actitud reflexiva y racional para juzgar las conductas humanas.</a:t>
            </a:r>
          </a:p>
          <a:p>
            <a:pPr marL="228600" indent="-228600" eaLnBrk="1" hangingPunct="1">
              <a:lnSpc>
                <a:spcPct val="80000"/>
              </a:lnSpc>
            </a:pPr>
            <a:r>
              <a:rPr lang="es-ES" sz="800" smtClean="0"/>
              <a:t>Desarrollaron una serie de especulaciones abstractas acerca del mundo natural. </a:t>
            </a:r>
          </a:p>
          <a:p>
            <a:pPr marL="228600" indent="-228600" eaLnBrk="1" hangingPunct="1">
              <a:lnSpc>
                <a:spcPct val="80000"/>
              </a:lnSpc>
            </a:pPr>
            <a:r>
              <a:rPr lang="es-ES" sz="800" smtClean="0"/>
              <a:t>Grecia fue llamada “civilizaciones secundarias” periféricas a Egipto y Mesopotamia, ecológica y económicamente muys distintas. Climas más secos y montañosos, economía agraria pobre (ovejas, olivas, vides) dependientes de las </a:t>
            </a:r>
          </a:p>
          <a:p>
            <a:pPr marL="228600" indent="-228600" eaLnBrk="1" hangingPunct="1">
              <a:lnSpc>
                <a:spcPct val="80000"/>
              </a:lnSpc>
            </a:pPr>
            <a:r>
              <a:rPr lang="es-ES" sz="800" smtClean="0"/>
              <a:t>importaciones.  Las montañas favorecieron los estados descentralizados e independientes. Tradición de debates políticos que pudieron marcar una ruta para el origen de la ciencia que de otra forma es difícil de imaginar (sin valor ni soporte social). Ciencia como debate racional, filósofos que no estaban de acuerdo unos con otros, usando la razón, la lógica y las observaciones para atacar las ideas de otros y defender las propias.</a:t>
            </a:r>
            <a:endParaRPr lang="es-ES" sz="800" u="sng" smtClean="0"/>
          </a:p>
          <a:p>
            <a:pPr marL="228600" indent="-228600" eaLnBrk="1" hangingPunct="1">
              <a:lnSpc>
                <a:spcPct val="80000"/>
              </a:lnSpc>
            </a:pPr>
            <a:endParaRPr lang="es-ES" sz="800" u="sng"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4143812" y="9119734"/>
            <a:ext cx="3169695" cy="4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2A2BE76-8496-4BB3-B574-80AC8E310E84}" type="slidenum">
              <a:rPr lang="es-ES" sz="1200"/>
              <a:pPr algn="r" eaLnBrk="1" hangingPunct="1"/>
              <a:t>55</a:t>
            </a:fld>
            <a:endParaRPr lang="es-ES" sz="1200"/>
          </a:p>
        </p:txBody>
      </p:sp>
      <p:sp>
        <p:nvSpPr>
          <p:cNvPr id="23555" name="Rectangle 2"/>
          <p:cNvSpPr>
            <a:spLocks noGrp="1" noRot="1" noChangeAspect="1" noChangeArrowheads="1" noTextEdit="1"/>
          </p:cNvSpPr>
          <p:nvPr>
            <p:ph type="sldImg"/>
          </p:nvPr>
        </p:nvSpPr>
        <p:spPr>
          <a:xfrm>
            <a:off x="1058824" y="720637"/>
            <a:ext cx="5202635" cy="3600059"/>
          </a:xfrm>
          <a:ln/>
        </p:spPr>
      </p:sp>
      <p:sp>
        <p:nvSpPr>
          <p:cNvPr id="23556" name="Rectangle 3"/>
          <p:cNvSpPr>
            <a:spLocks noGrp="1" noChangeArrowheads="1"/>
          </p:cNvSpPr>
          <p:nvPr>
            <p:ph type="body" idx="1"/>
          </p:nvPr>
        </p:nvSpPr>
        <p:spPr>
          <a:xfrm>
            <a:off x="731860" y="4562994"/>
            <a:ext cx="5851482" cy="4317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4143812" y="9119734"/>
            <a:ext cx="3169695" cy="4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1A3F98D-6EDC-45C6-B86D-7C14F995C0D7}" type="slidenum">
              <a:rPr lang="es-ES" sz="1200"/>
              <a:pPr algn="r" eaLnBrk="1" hangingPunct="1"/>
              <a:t>56</a:t>
            </a:fld>
            <a:endParaRPr lang="es-ES" sz="1200"/>
          </a:p>
        </p:txBody>
      </p:sp>
      <p:sp>
        <p:nvSpPr>
          <p:cNvPr id="24579" name="Rectangle 2"/>
          <p:cNvSpPr>
            <a:spLocks noGrp="1" noRot="1" noChangeAspect="1" noChangeArrowheads="1" noTextEdit="1"/>
          </p:cNvSpPr>
          <p:nvPr>
            <p:ph type="sldImg"/>
          </p:nvPr>
        </p:nvSpPr>
        <p:spPr>
          <a:xfrm>
            <a:off x="1058824" y="720637"/>
            <a:ext cx="5202635" cy="3600059"/>
          </a:xfrm>
          <a:ln/>
        </p:spPr>
      </p:sp>
      <p:sp>
        <p:nvSpPr>
          <p:cNvPr id="24580" name="Rectangle 3"/>
          <p:cNvSpPr>
            <a:spLocks noGrp="1" noChangeArrowheads="1"/>
          </p:cNvSpPr>
          <p:nvPr>
            <p:ph type="body" idx="1"/>
          </p:nvPr>
        </p:nvSpPr>
        <p:spPr>
          <a:xfrm>
            <a:off x="731860" y="4562994"/>
            <a:ext cx="5851482" cy="4317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4143812" y="9119734"/>
            <a:ext cx="3169695" cy="4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49E3EBF-E091-4393-802B-9E21079C7A51}" type="slidenum">
              <a:rPr lang="es-ES" sz="1200"/>
              <a:pPr algn="r" eaLnBrk="1" hangingPunct="1"/>
              <a:t>57</a:t>
            </a:fld>
            <a:endParaRPr lang="es-ES" sz="1200"/>
          </a:p>
        </p:txBody>
      </p:sp>
      <p:sp>
        <p:nvSpPr>
          <p:cNvPr id="25603" name="Rectangle 2"/>
          <p:cNvSpPr>
            <a:spLocks noGrp="1" noRot="1" noChangeAspect="1" noChangeArrowheads="1" noTextEdit="1"/>
          </p:cNvSpPr>
          <p:nvPr>
            <p:ph type="sldImg"/>
          </p:nvPr>
        </p:nvSpPr>
        <p:spPr>
          <a:xfrm>
            <a:off x="1058824" y="720637"/>
            <a:ext cx="5202635" cy="3600059"/>
          </a:xfrm>
          <a:ln/>
        </p:spPr>
      </p:sp>
      <p:sp>
        <p:nvSpPr>
          <p:cNvPr id="25604" name="Rectangle 3"/>
          <p:cNvSpPr>
            <a:spLocks noGrp="1" noChangeArrowheads="1"/>
          </p:cNvSpPr>
          <p:nvPr>
            <p:ph type="body" idx="1"/>
          </p:nvPr>
        </p:nvSpPr>
        <p:spPr>
          <a:xfrm>
            <a:off x="731860" y="4562994"/>
            <a:ext cx="5851482" cy="4317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4143812" y="9119734"/>
            <a:ext cx="3169695" cy="4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62E2AD2-F8ED-4ED4-A23A-A966C69DB9CC}" type="slidenum">
              <a:rPr lang="es-ES" sz="1200"/>
              <a:pPr algn="r" eaLnBrk="1" hangingPunct="1"/>
              <a:t>58</a:t>
            </a:fld>
            <a:endParaRPr lang="es-ES" sz="1200"/>
          </a:p>
        </p:txBody>
      </p:sp>
      <p:sp>
        <p:nvSpPr>
          <p:cNvPr id="26627" name="Rectangle 2"/>
          <p:cNvSpPr>
            <a:spLocks noGrp="1" noRot="1" noChangeAspect="1" noChangeArrowheads="1" noTextEdit="1"/>
          </p:cNvSpPr>
          <p:nvPr>
            <p:ph type="sldImg"/>
          </p:nvPr>
        </p:nvSpPr>
        <p:spPr>
          <a:xfrm>
            <a:off x="1058824" y="720637"/>
            <a:ext cx="5202635" cy="3600059"/>
          </a:xfrm>
          <a:ln/>
        </p:spPr>
      </p:sp>
      <p:sp>
        <p:nvSpPr>
          <p:cNvPr id="26628" name="Rectangle 3"/>
          <p:cNvSpPr>
            <a:spLocks noGrp="1" noChangeArrowheads="1"/>
          </p:cNvSpPr>
          <p:nvPr>
            <p:ph type="body" idx="1"/>
          </p:nvPr>
        </p:nvSpPr>
        <p:spPr>
          <a:xfrm>
            <a:off x="731860" y="4562994"/>
            <a:ext cx="5851482" cy="4317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0E5A2925-6ED7-4BD0-87B9-8A093FF301F0}" type="slidenum">
              <a:rPr lang="es-ES" smtClean="0"/>
              <a:pPr/>
              <a:t>4</a:t>
            </a:fld>
            <a:endParaRPr lang="es-ES" smtClean="0"/>
          </a:p>
        </p:txBody>
      </p:sp>
      <p:sp>
        <p:nvSpPr>
          <p:cNvPr id="89091" name="Rectangle 2"/>
          <p:cNvSpPr>
            <a:spLocks noGrp="1" noRot="1" noChangeAspect="1" noChangeArrowheads="1" noTextEdit="1"/>
          </p:cNvSpPr>
          <p:nvPr>
            <p:ph type="sldImg"/>
          </p:nvPr>
        </p:nvSpPr>
        <p:spPr>
          <a:xfrm>
            <a:off x="1258888" y="720725"/>
            <a:ext cx="4802187" cy="3600450"/>
          </a:xfrm>
          <a:ln/>
        </p:spPr>
      </p:sp>
      <p:sp>
        <p:nvSpPr>
          <p:cNvPr id="89092" name="Rectangle 3"/>
          <p:cNvSpPr>
            <a:spLocks noGrp="1" noChangeArrowheads="1"/>
          </p:cNvSpPr>
          <p:nvPr>
            <p:ph type="body" idx="1"/>
          </p:nvPr>
        </p:nvSpPr>
        <p:spPr>
          <a:xfrm>
            <a:off x="731838" y="4562475"/>
            <a:ext cx="5851525" cy="4318000"/>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4143812" y="9119734"/>
            <a:ext cx="3169695" cy="4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760C85F-672B-4FE0-BA3C-E64F3F3FCBE8}" type="slidenum">
              <a:rPr lang="es-ES" sz="1200"/>
              <a:pPr algn="r" eaLnBrk="1" hangingPunct="1"/>
              <a:t>59</a:t>
            </a:fld>
            <a:endParaRPr lang="es-ES" sz="1200"/>
          </a:p>
        </p:txBody>
      </p:sp>
      <p:sp>
        <p:nvSpPr>
          <p:cNvPr id="27651" name="Rectangle 2"/>
          <p:cNvSpPr>
            <a:spLocks noGrp="1" noRot="1" noChangeAspect="1" noChangeArrowheads="1" noTextEdit="1"/>
          </p:cNvSpPr>
          <p:nvPr>
            <p:ph type="sldImg"/>
          </p:nvPr>
        </p:nvSpPr>
        <p:spPr>
          <a:xfrm>
            <a:off x="1058824" y="720637"/>
            <a:ext cx="5202635" cy="3600059"/>
          </a:xfrm>
          <a:ln/>
        </p:spPr>
      </p:sp>
      <p:sp>
        <p:nvSpPr>
          <p:cNvPr id="27652" name="Rectangle 3"/>
          <p:cNvSpPr>
            <a:spLocks noGrp="1" noChangeArrowheads="1"/>
          </p:cNvSpPr>
          <p:nvPr>
            <p:ph type="body" idx="1"/>
          </p:nvPr>
        </p:nvSpPr>
        <p:spPr>
          <a:xfrm>
            <a:off x="731860" y="4562994"/>
            <a:ext cx="5851482" cy="4317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4143812" y="9119734"/>
            <a:ext cx="3169695" cy="4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A2122F2-C5B8-48C7-AC4A-3F39146E3064}" type="slidenum">
              <a:rPr lang="es-ES" sz="1200"/>
              <a:pPr algn="r" eaLnBrk="1" hangingPunct="1"/>
              <a:t>60</a:t>
            </a:fld>
            <a:endParaRPr lang="es-ES" sz="1200"/>
          </a:p>
        </p:txBody>
      </p:sp>
      <p:sp>
        <p:nvSpPr>
          <p:cNvPr id="28675" name="Rectangle 2"/>
          <p:cNvSpPr>
            <a:spLocks noGrp="1" noRot="1" noChangeAspect="1" noChangeArrowheads="1" noTextEdit="1"/>
          </p:cNvSpPr>
          <p:nvPr>
            <p:ph type="sldImg"/>
          </p:nvPr>
        </p:nvSpPr>
        <p:spPr>
          <a:xfrm>
            <a:off x="1058824" y="720637"/>
            <a:ext cx="5202635" cy="3600059"/>
          </a:xfrm>
          <a:ln/>
        </p:spPr>
      </p:sp>
      <p:sp>
        <p:nvSpPr>
          <p:cNvPr id="28676" name="Rectangle 3"/>
          <p:cNvSpPr>
            <a:spLocks noGrp="1" noChangeArrowheads="1"/>
          </p:cNvSpPr>
          <p:nvPr>
            <p:ph type="body" idx="1"/>
          </p:nvPr>
        </p:nvSpPr>
        <p:spPr>
          <a:xfrm>
            <a:off x="731860" y="4562994"/>
            <a:ext cx="5851482" cy="4317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4143812" y="9119734"/>
            <a:ext cx="3169695" cy="4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AE62088-CF96-451B-9905-02FC33C243EF}" type="slidenum">
              <a:rPr lang="es-ES" sz="1200"/>
              <a:pPr algn="r" eaLnBrk="1" hangingPunct="1"/>
              <a:t>61</a:t>
            </a:fld>
            <a:endParaRPr lang="es-ES" sz="1200"/>
          </a:p>
        </p:txBody>
      </p:sp>
      <p:sp>
        <p:nvSpPr>
          <p:cNvPr id="29699" name="Rectangle 2"/>
          <p:cNvSpPr>
            <a:spLocks noGrp="1" noRot="1" noChangeAspect="1" noChangeArrowheads="1" noTextEdit="1"/>
          </p:cNvSpPr>
          <p:nvPr>
            <p:ph type="sldImg"/>
          </p:nvPr>
        </p:nvSpPr>
        <p:spPr>
          <a:xfrm>
            <a:off x="1058824" y="720637"/>
            <a:ext cx="5202635" cy="3600059"/>
          </a:xfrm>
          <a:ln/>
        </p:spPr>
      </p:sp>
      <p:sp>
        <p:nvSpPr>
          <p:cNvPr id="29700" name="Rectangle 3"/>
          <p:cNvSpPr>
            <a:spLocks noGrp="1" noChangeArrowheads="1"/>
          </p:cNvSpPr>
          <p:nvPr>
            <p:ph type="body" idx="1"/>
          </p:nvPr>
        </p:nvSpPr>
        <p:spPr>
          <a:xfrm>
            <a:off x="731860" y="4562994"/>
            <a:ext cx="5851482" cy="4317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4143812" y="9119734"/>
            <a:ext cx="3169695" cy="4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12A2D7B-C7A0-49C5-AFE9-B0B7CE2EA33E}" type="slidenum">
              <a:rPr lang="es-ES" sz="1200"/>
              <a:pPr algn="r" eaLnBrk="1" hangingPunct="1"/>
              <a:t>62</a:t>
            </a:fld>
            <a:endParaRPr lang="es-ES" sz="1200"/>
          </a:p>
        </p:txBody>
      </p:sp>
      <p:sp>
        <p:nvSpPr>
          <p:cNvPr id="30723" name="Rectangle 2"/>
          <p:cNvSpPr>
            <a:spLocks noGrp="1" noRot="1" noChangeAspect="1" noChangeArrowheads="1" noTextEdit="1"/>
          </p:cNvSpPr>
          <p:nvPr>
            <p:ph type="sldImg"/>
          </p:nvPr>
        </p:nvSpPr>
        <p:spPr>
          <a:xfrm>
            <a:off x="1058824" y="720637"/>
            <a:ext cx="5202635" cy="3600059"/>
          </a:xfrm>
          <a:ln/>
        </p:spPr>
      </p:sp>
      <p:sp>
        <p:nvSpPr>
          <p:cNvPr id="30724" name="Rectangle 3"/>
          <p:cNvSpPr>
            <a:spLocks noGrp="1" noChangeArrowheads="1"/>
          </p:cNvSpPr>
          <p:nvPr>
            <p:ph type="body" idx="1"/>
          </p:nvPr>
        </p:nvSpPr>
        <p:spPr>
          <a:xfrm>
            <a:off x="731860" y="4562994"/>
            <a:ext cx="5851482" cy="4317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143812" y="9119734"/>
            <a:ext cx="3169695" cy="4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34DC8F0-3C4B-4C27-8742-D61CA5B030AE}" type="slidenum">
              <a:rPr lang="es-ES" sz="1200"/>
              <a:pPr algn="r" eaLnBrk="1" hangingPunct="1"/>
              <a:t>63</a:t>
            </a:fld>
            <a:endParaRPr lang="es-ES" sz="1200"/>
          </a:p>
        </p:txBody>
      </p:sp>
      <p:sp>
        <p:nvSpPr>
          <p:cNvPr id="31747" name="Rectangle 2"/>
          <p:cNvSpPr>
            <a:spLocks noGrp="1" noRot="1" noChangeAspect="1" noChangeArrowheads="1" noTextEdit="1"/>
          </p:cNvSpPr>
          <p:nvPr>
            <p:ph type="sldImg"/>
          </p:nvPr>
        </p:nvSpPr>
        <p:spPr>
          <a:xfrm>
            <a:off x="1058824" y="720637"/>
            <a:ext cx="5202635" cy="3600059"/>
          </a:xfrm>
          <a:ln/>
        </p:spPr>
      </p:sp>
      <p:sp>
        <p:nvSpPr>
          <p:cNvPr id="31748" name="Rectangle 3"/>
          <p:cNvSpPr>
            <a:spLocks noGrp="1" noChangeArrowheads="1"/>
          </p:cNvSpPr>
          <p:nvPr>
            <p:ph type="body" idx="1"/>
          </p:nvPr>
        </p:nvSpPr>
        <p:spPr>
          <a:xfrm>
            <a:off x="731860" y="4562994"/>
            <a:ext cx="5851482" cy="4317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4143812" y="9119734"/>
            <a:ext cx="3169695" cy="4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88BA0E8-343D-45DD-9D09-62CB234ED089}" type="slidenum">
              <a:rPr lang="es-ES" sz="1200"/>
              <a:pPr algn="r" eaLnBrk="1" hangingPunct="1"/>
              <a:t>65</a:t>
            </a:fld>
            <a:endParaRPr lang="es-ES" sz="1200"/>
          </a:p>
        </p:txBody>
      </p:sp>
      <p:sp>
        <p:nvSpPr>
          <p:cNvPr id="32771" name="Rectangle 2"/>
          <p:cNvSpPr>
            <a:spLocks noGrp="1" noRot="1" noChangeAspect="1" noChangeArrowheads="1" noTextEdit="1"/>
          </p:cNvSpPr>
          <p:nvPr>
            <p:ph type="sldImg"/>
          </p:nvPr>
        </p:nvSpPr>
        <p:spPr>
          <a:xfrm>
            <a:off x="1258888" y="720725"/>
            <a:ext cx="4802187" cy="3600450"/>
          </a:xfrm>
          <a:ln/>
        </p:spPr>
      </p:sp>
      <p:sp>
        <p:nvSpPr>
          <p:cNvPr id="32772" name="Rectangle 3"/>
          <p:cNvSpPr>
            <a:spLocks noGrp="1" noChangeArrowheads="1"/>
          </p:cNvSpPr>
          <p:nvPr>
            <p:ph type="body" idx="1"/>
          </p:nvPr>
        </p:nvSpPr>
        <p:spPr>
          <a:xfrm>
            <a:off x="731860" y="4562994"/>
            <a:ext cx="5851482" cy="4317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4143812" y="9119734"/>
            <a:ext cx="3169695" cy="4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441BF8F-378B-4BF7-9BCE-6024C3597DAC}" type="slidenum">
              <a:rPr lang="es-ES" sz="1200"/>
              <a:pPr algn="r" eaLnBrk="1" hangingPunct="1"/>
              <a:t>66</a:t>
            </a:fld>
            <a:endParaRPr lang="es-ES" sz="1200"/>
          </a:p>
        </p:txBody>
      </p:sp>
      <p:sp>
        <p:nvSpPr>
          <p:cNvPr id="33795" name="Rectangle 2"/>
          <p:cNvSpPr>
            <a:spLocks noGrp="1" noRot="1" noChangeAspect="1" noChangeArrowheads="1" noTextEdit="1"/>
          </p:cNvSpPr>
          <p:nvPr>
            <p:ph type="sldImg"/>
          </p:nvPr>
        </p:nvSpPr>
        <p:spPr>
          <a:xfrm>
            <a:off x="1058824" y="720637"/>
            <a:ext cx="5202635" cy="3600059"/>
          </a:xfrm>
          <a:ln/>
        </p:spPr>
      </p:sp>
      <p:sp>
        <p:nvSpPr>
          <p:cNvPr id="33796" name="Rectangle 3"/>
          <p:cNvSpPr>
            <a:spLocks noGrp="1" noChangeArrowheads="1"/>
          </p:cNvSpPr>
          <p:nvPr>
            <p:ph type="body" idx="1"/>
          </p:nvPr>
        </p:nvSpPr>
        <p:spPr>
          <a:xfrm>
            <a:off x="731860" y="4562994"/>
            <a:ext cx="5851482" cy="4317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4143812" y="9119734"/>
            <a:ext cx="3169695" cy="4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660D506-D9EF-4F33-8888-F0A3FD060B23}" type="slidenum">
              <a:rPr lang="es-ES" sz="1200"/>
              <a:pPr algn="r" eaLnBrk="1" hangingPunct="1"/>
              <a:t>68</a:t>
            </a:fld>
            <a:endParaRPr lang="es-ES" sz="1200"/>
          </a:p>
        </p:txBody>
      </p:sp>
      <p:sp>
        <p:nvSpPr>
          <p:cNvPr id="34819" name="Rectangle 2"/>
          <p:cNvSpPr>
            <a:spLocks noGrp="1" noRot="1" noChangeAspect="1" noChangeArrowheads="1" noTextEdit="1"/>
          </p:cNvSpPr>
          <p:nvPr>
            <p:ph type="sldImg"/>
          </p:nvPr>
        </p:nvSpPr>
        <p:spPr>
          <a:xfrm>
            <a:off x="1058824" y="720637"/>
            <a:ext cx="5202635" cy="3600059"/>
          </a:xfrm>
          <a:ln/>
        </p:spPr>
      </p:sp>
      <p:sp>
        <p:nvSpPr>
          <p:cNvPr id="34820" name="Rectangle 3"/>
          <p:cNvSpPr>
            <a:spLocks noGrp="1" noChangeArrowheads="1"/>
          </p:cNvSpPr>
          <p:nvPr>
            <p:ph type="body" idx="1"/>
          </p:nvPr>
        </p:nvSpPr>
        <p:spPr>
          <a:xfrm>
            <a:off x="731860" y="4562994"/>
            <a:ext cx="5851482" cy="4317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E0A99C-329A-4797-83DB-B977EBBAE7FF}" type="slidenum">
              <a:rPr lang="es-ES" smtClean="0"/>
              <a:pPr eaLnBrk="1" hangingPunct="1"/>
              <a:t>70</a:t>
            </a:fld>
            <a:endParaRPr lang="es-ES" smtClean="0"/>
          </a:p>
        </p:txBody>
      </p:sp>
      <p:sp>
        <p:nvSpPr>
          <p:cNvPr id="35843" name="Rectangle 2"/>
          <p:cNvSpPr>
            <a:spLocks noGrp="1" noRot="1" noChangeAspect="1" noChangeArrowheads="1" noTextEdit="1"/>
          </p:cNvSpPr>
          <p:nvPr>
            <p:ph type="sldImg"/>
          </p:nvPr>
        </p:nvSpPr>
        <p:spPr>
          <a:xfrm>
            <a:off x="1058824" y="720637"/>
            <a:ext cx="5202635" cy="3600059"/>
          </a:xfrm>
          <a:ln/>
        </p:spPr>
      </p:sp>
      <p:sp>
        <p:nvSpPr>
          <p:cNvPr id="35844" name="Rectangle 3"/>
          <p:cNvSpPr>
            <a:spLocks noGrp="1" noChangeArrowheads="1"/>
          </p:cNvSpPr>
          <p:nvPr>
            <p:ph type="body" idx="1"/>
          </p:nvPr>
        </p:nvSpPr>
        <p:spPr>
          <a:xfrm>
            <a:off x="731860" y="4562994"/>
            <a:ext cx="5851482" cy="4317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4143812" y="9119734"/>
            <a:ext cx="3169695" cy="4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087E1DB-28C0-4042-90AC-D56C51D3C519}" type="slidenum">
              <a:rPr lang="es-ES" sz="1200"/>
              <a:pPr algn="r" eaLnBrk="1" hangingPunct="1"/>
              <a:t>71</a:t>
            </a:fld>
            <a:endParaRPr lang="es-ES" sz="1200"/>
          </a:p>
        </p:txBody>
      </p:sp>
      <p:sp>
        <p:nvSpPr>
          <p:cNvPr id="36867" name="Rectangle 2"/>
          <p:cNvSpPr>
            <a:spLocks noGrp="1" noRot="1" noChangeAspect="1" noChangeArrowheads="1" noTextEdit="1"/>
          </p:cNvSpPr>
          <p:nvPr>
            <p:ph type="sldImg"/>
          </p:nvPr>
        </p:nvSpPr>
        <p:spPr>
          <a:xfrm>
            <a:off x="1058824" y="720637"/>
            <a:ext cx="5202635" cy="3600059"/>
          </a:xfrm>
          <a:ln/>
        </p:spPr>
      </p:sp>
      <p:sp>
        <p:nvSpPr>
          <p:cNvPr id="36868" name="Rectangle 3"/>
          <p:cNvSpPr>
            <a:spLocks noGrp="1" noChangeArrowheads="1"/>
          </p:cNvSpPr>
          <p:nvPr>
            <p:ph type="body" idx="1"/>
          </p:nvPr>
        </p:nvSpPr>
        <p:spPr>
          <a:xfrm>
            <a:off x="731860" y="4562994"/>
            <a:ext cx="5851482" cy="43175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ABAD41B-2526-443B-9D6D-15142F884B3C}" type="slidenum">
              <a:rPr lang="es-ES" smtClean="0"/>
              <a:pPr/>
              <a:t>5</a:t>
            </a:fld>
            <a:endParaRPr lang="es-ES" smtClean="0"/>
          </a:p>
        </p:txBody>
      </p:sp>
      <p:sp>
        <p:nvSpPr>
          <p:cNvPr id="90115" name="Rectangle 2"/>
          <p:cNvSpPr>
            <a:spLocks noGrp="1" noRot="1" noChangeAspect="1" noChangeArrowheads="1" noTextEdit="1"/>
          </p:cNvSpPr>
          <p:nvPr>
            <p:ph type="sldImg"/>
          </p:nvPr>
        </p:nvSpPr>
        <p:spPr>
          <a:xfrm>
            <a:off x="1258888" y="720725"/>
            <a:ext cx="4802187" cy="3600450"/>
          </a:xfrm>
          <a:ln/>
        </p:spPr>
      </p:sp>
      <p:sp>
        <p:nvSpPr>
          <p:cNvPr id="90116" name="Rectangle 3"/>
          <p:cNvSpPr>
            <a:spLocks noGrp="1" noChangeArrowheads="1"/>
          </p:cNvSpPr>
          <p:nvPr>
            <p:ph type="body" idx="1"/>
          </p:nvPr>
        </p:nvSpPr>
        <p:spPr>
          <a:xfrm>
            <a:off x="731838" y="4562475"/>
            <a:ext cx="5851525" cy="4318000"/>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577EBB5-4515-43FB-8427-9B8E295D969C}" type="slidenum">
              <a:rPr lang="es-ES" smtClean="0"/>
              <a:pPr/>
              <a:t>6</a:t>
            </a:fld>
            <a:endParaRPr lang="es-ES" smtClean="0"/>
          </a:p>
        </p:txBody>
      </p:sp>
      <p:sp>
        <p:nvSpPr>
          <p:cNvPr id="91139" name="Rectangle 2"/>
          <p:cNvSpPr>
            <a:spLocks noGrp="1" noRot="1" noChangeAspect="1" noChangeArrowheads="1" noTextEdit="1"/>
          </p:cNvSpPr>
          <p:nvPr>
            <p:ph type="sldImg"/>
          </p:nvPr>
        </p:nvSpPr>
        <p:spPr>
          <a:xfrm>
            <a:off x="1258888" y="720725"/>
            <a:ext cx="4802187" cy="3600450"/>
          </a:xfrm>
          <a:ln/>
        </p:spPr>
      </p:sp>
      <p:sp>
        <p:nvSpPr>
          <p:cNvPr id="91140" name="Rectangle 3"/>
          <p:cNvSpPr>
            <a:spLocks noGrp="1" noChangeArrowheads="1"/>
          </p:cNvSpPr>
          <p:nvPr>
            <p:ph type="body" idx="1"/>
          </p:nvPr>
        </p:nvSpPr>
        <p:spPr>
          <a:xfrm>
            <a:off x="731838" y="4562475"/>
            <a:ext cx="5851525" cy="431800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anchor="b"/>
          <a:lstStyle/>
          <a:p>
            <a:pPr algn="r"/>
            <a:fld id="{156E32DC-8E4E-4916-B73C-91BBEFACB3C5}" type="slidenum">
              <a:rPr lang="es-ES" sz="1200"/>
              <a:pPr algn="r"/>
              <a:t>19</a:t>
            </a:fld>
            <a:endParaRPr lang="es-ES" sz="1200"/>
          </a:p>
        </p:txBody>
      </p:sp>
      <p:sp>
        <p:nvSpPr>
          <p:cNvPr id="93187" name="Rectangle 2"/>
          <p:cNvSpPr>
            <a:spLocks noGrp="1" noRot="1" noChangeAspect="1" noChangeArrowheads="1" noTextEdit="1"/>
          </p:cNvSpPr>
          <p:nvPr>
            <p:ph type="sldImg"/>
          </p:nvPr>
        </p:nvSpPr>
        <p:spPr>
          <a:xfrm>
            <a:off x="1258888" y="720725"/>
            <a:ext cx="4802187" cy="3600450"/>
          </a:xfrm>
          <a:ln/>
        </p:spPr>
      </p:sp>
      <p:sp>
        <p:nvSpPr>
          <p:cNvPr id="93188" name="Rectangle 3"/>
          <p:cNvSpPr>
            <a:spLocks noGrp="1" noChangeArrowheads="1"/>
          </p:cNvSpPr>
          <p:nvPr>
            <p:ph type="body" idx="1"/>
          </p:nvPr>
        </p:nvSpPr>
        <p:spPr>
          <a:xfrm>
            <a:off x="731838" y="4562475"/>
            <a:ext cx="5851525" cy="431800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08212A0-1C6C-49EB-854F-529D0854E96F}" type="slidenum">
              <a:rPr lang="es-ES" smtClean="0"/>
              <a:pPr/>
              <a:t>20</a:t>
            </a:fld>
            <a:endParaRPr lang="es-ES" smtClean="0"/>
          </a:p>
        </p:txBody>
      </p:sp>
      <p:sp>
        <p:nvSpPr>
          <p:cNvPr id="94211" name="Rectangle 2"/>
          <p:cNvSpPr>
            <a:spLocks noGrp="1" noRot="1" noChangeAspect="1" noChangeArrowheads="1" noTextEdit="1"/>
          </p:cNvSpPr>
          <p:nvPr>
            <p:ph type="sldImg"/>
          </p:nvPr>
        </p:nvSpPr>
        <p:spPr>
          <a:xfrm>
            <a:off x="1258888" y="720725"/>
            <a:ext cx="4802187" cy="3600450"/>
          </a:xfrm>
          <a:ln/>
        </p:spPr>
      </p:sp>
      <p:sp>
        <p:nvSpPr>
          <p:cNvPr id="94212" name="Rectangle 3"/>
          <p:cNvSpPr>
            <a:spLocks noGrp="1" noChangeArrowheads="1"/>
          </p:cNvSpPr>
          <p:nvPr>
            <p:ph type="body" idx="1"/>
          </p:nvPr>
        </p:nvSpPr>
        <p:spPr>
          <a:xfrm>
            <a:off x="731838" y="4562475"/>
            <a:ext cx="5851525" cy="4318000"/>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6710" indent="-302581" eaLnBrk="0" hangingPunct="0">
              <a:defRPr>
                <a:solidFill>
                  <a:schemeClr val="tx1"/>
                </a:solidFill>
                <a:latin typeface="Arial" pitchFamily="34" charset="0"/>
              </a:defRPr>
            </a:lvl2pPr>
            <a:lvl3pPr marL="1210323" indent="-242065" eaLnBrk="0" hangingPunct="0">
              <a:defRPr>
                <a:solidFill>
                  <a:schemeClr val="tx1"/>
                </a:solidFill>
                <a:latin typeface="Arial" pitchFamily="34" charset="0"/>
              </a:defRPr>
            </a:lvl3pPr>
            <a:lvl4pPr marL="1694452" indent="-242065" eaLnBrk="0" hangingPunct="0">
              <a:defRPr>
                <a:solidFill>
                  <a:schemeClr val="tx1"/>
                </a:solidFill>
                <a:latin typeface="Arial" pitchFamily="34" charset="0"/>
              </a:defRPr>
            </a:lvl4pPr>
            <a:lvl5pPr marL="2178581" indent="-242065" eaLnBrk="0" hangingPunct="0">
              <a:defRPr>
                <a:solidFill>
                  <a:schemeClr val="tx1"/>
                </a:solidFill>
                <a:latin typeface="Arial" pitchFamily="34" charset="0"/>
              </a:defRPr>
            </a:lvl5pPr>
            <a:lvl6pPr marL="2662710" indent="-242065" eaLnBrk="0" fontAlgn="base" hangingPunct="0">
              <a:spcBef>
                <a:spcPct val="0"/>
              </a:spcBef>
              <a:spcAft>
                <a:spcPct val="0"/>
              </a:spcAft>
              <a:defRPr>
                <a:solidFill>
                  <a:schemeClr val="tx1"/>
                </a:solidFill>
                <a:latin typeface="Arial" pitchFamily="34" charset="0"/>
              </a:defRPr>
            </a:lvl6pPr>
            <a:lvl7pPr marL="3146839" indent="-242065" eaLnBrk="0" fontAlgn="base" hangingPunct="0">
              <a:spcBef>
                <a:spcPct val="0"/>
              </a:spcBef>
              <a:spcAft>
                <a:spcPct val="0"/>
              </a:spcAft>
              <a:defRPr>
                <a:solidFill>
                  <a:schemeClr val="tx1"/>
                </a:solidFill>
                <a:latin typeface="Arial" pitchFamily="34" charset="0"/>
              </a:defRPr>
            </a:lvl7pPr>
            <a:lvl8pPr marL="3630968" indent="-242065" eaLnBrk="0" fontAlgn="base" hangingPunct="0">
              <a:spcBef>
                <a:spcPct val="0"/>
              </a:spcBef>
              <a:spcAft>
                <a:spcPct val="0"/>
              </a:spcAft>
              <a:defRPr>
                <a:solidFill>
                  <a:schemeClr val="tx1"/>
                </a:solidFill>
                <a:latin typeface="Arial" pitchFamily="34" charset="0"/>
              </a:defRPr>
            </a:lvl8pPr>
            <a:lvl9pPr marL="4115097" indent="-242065" eaLnBrk="0" fontAlgn="base" hangingPunct="0">
              <a:spcBef>
                <a:spcPct val="0"/>
              </a:spcBef>
              <a:spcAft>
                <a:spcPct val="0"/>
              </a:spcAft>
              <a:defRPr>
                <a:solidFill>
                  <a:schemeClr val="tx1"/>
                </a:solidFill>
                <a:latin typeface="Arial" pitchFamily="34" charset="0"/>
              </a:defRPr>
            </a:lvl9pPr>
          </a:lstStyle>
          <a:p>
            <a:fld id="{F89DDF03-06DF-4FD3-B8CA-8C691EC9C55D}" type="slidenum">
              <a:rPr lang="es-ES" smtClean="0">
                <a:latin typeface="Times New Roman" pitchFamily="18" charset="0"/>
              </a:rPr>
              <a:pPr/>
              <a:t>38</a:t>
            </a:fld>
            <a:endParaRPr lang="es-ES" smtClean="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6710" indent="-302581" eaLnBrk="0" hangingPunct="0">
              <a:defRPr>
                <a:solidFill>
                  <a:schemeClr val="tx1"/>
                </a:solidFill>
                <a:latin typeface="Arial" pitchFamily="34" charset="0"/>
              </a:defRPr>
            </a:lvl2pPr>
            <a:lvl3pPr marL="1210323" indent="-242065" eaLnBrk="0" hangingPunct="0">
              <a:defRPr>
                <a:solidFill>
                  <a:schemeClr val="tx1"/>
                </a:solidFill>
                <a:latin typeface="Arial" pitchFamily="34" charset="0"/>
              </a:defRPr>
            </a:lvl3pPr>
            <a:lvl4pPr marL="1694452" indent="-242065" eaLnBrk="0" hangingPunct="0">
              <a:defRPr>
                <a:solidFill>
                  <a:schemeClr val="tx1"/>
                </a:solidFill>
                <a:latin typeface="Arial" pitchFamily="34" charset="0"/>
              </a:defRPr>
            </a:lvl4pPr>
            <a:lvl5pPr marL="2178581" indent="-242065" eaLnBrk="0" hangingPunct="0">
              <a:defRPr>
                <a:solidFill>
                  <a:schemeClr val="tx1"/>
                </a:solidFill>
                <a:latin typeface="Arial" pitchFamily="34" charset="0"/>
              </a:defRPr>
            </a:lvl5pPr>
            <a:lvl6pPr marL="2662710" indent="-242065" eaLnBrk="0" fontAlgn="base" hangingPunct="0">
              <a:spcBef>
                <a:spcPct val="0"/>
              </a:spcBef>
              <a:spcAft>
                <a:spcPct val="0"/>
              </a:spcAft>
              <a:defRPr>
                <a:solidFill>
                  <a:schemeClr val="tx1"/>
                </a:solidFill>
                <a:latin typeface="Arial" pitchFamily="34" charset="0"/>
              </a:defRPr>
            </a:lvl6pPr>
            <a:lvl7pPr marL="3146839" indent="-242065" eaLnBrk="0" fontAlgn="base" hangingPunct="0">
              <a:spcBef>
                <a:spcPct val="0"/>
              </a:spcBef>
              <a:spcAft>
                <a:spcPct val="0"/>
              </a:spcAft>
              <a:defRPr>
                <a:solidFill>
                  <a:schemeClr val="tx1"/>
                </a:solidFill>
                <a:latin typeface="Arial" pitchFamily="34" charset="0"/>
              </a:defRPr>
            </a:lvl7pPr>
            <a:lvl8pPr marL="3630968" indent="-242065" eaLnBrk="0" fontAlgn="base" hangingPunct="0">
              <a:spcBef>
                <a:spcPct val="0"/>
              </a:spcBef>
              <a:spcAft>
                <a:spcPct val="0"/>
              </a:spcAft>
              <a:defRPr>
                <a:solidFill>
                  <a:schemeClr val="tx1"/>
                </a:solidFill>
                <a:latin typeface="Arial" pitchFamily="34" charset="0"/>
              </a:defRPr>
            </a:lvl8pPr>
            <a:lvl9pPr marL="4115097" indent="-242065" eaLnBrk="0" fontAlgn="base" hangingPunct="0">
              <a:spcBef>
                <a:spcPct val="0"/>
              </a:spcBef>
              <a:spcAft>
                <a:spcPct val="0"/>
              </a:spcAft>
              <a:defRPr>
                <a:solidFill>
                  <a:schemeClr val="tx1"/>
                </a:solidFill>
                <a:latin typeface="Arial" pitchFamily="34" charset="0"/>
              </a:defRPr>
            </a:lvl9pPr>
          </a:lstStyle>
          <a:p>
            <a:fld id="{EB72F82B-DD96-4794-B2D5-405255058CF8}" type="slidenum">
              <a:rPr lang="es-ES" smtClean="0">
                <a:latin typeface="Times New Roman" pitchFamily="18" charset="0"/>
              </a:rPr>
              <a:pPr/>
              <a:t>39</a:t>
            </a:fld>
            <a:endParaRPr lang="es-ES" smtClean="0">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4143587" y="9119719"/>
            <a:ext cx="3169920" cy="47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6" tIns="48413" rIns="96826" bIns="48413"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857CE799-E348-4332-BD89-3C2827928C61}" type="slidenum">
              <a:rPr lang="es-ES" sz="1300">
                <a:latin typeface="Times New Roman" pitchFamily="18" charset="0"/>
              </a:rPr>
              <a:pPr algn="r"/>
              <a:t>40</a:t>
            </a:fld>
            <a:endParaRPr lang="es-ES" sz="130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FE57C99-9930-4692-A144-CF92703C60C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537EB64-D2F6-4EB2-8C82-1590F5ECFAB4}"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A421E56-6C67-4B61-B4FC-6154004D17D4}"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1DD5CD3-B7FC-4C56-B45A-92A442C46A96}"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4BCB8A7-E488-438A-B7F2-670D547662F4}"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A9AD5FF-5EB4-43F2-80B3-9E7591569896}"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1E975E52-D6CB-4FC3-B471-FED7AAE081C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92DFFCF1-9312-4A8E-B8C2-6B247B38ABD9}"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B7A93428-7C43-4BB2-BAAC-89B1CCABF7D9}"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92F417B-E572-43F2-9547-EFC4E841C579}"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DE8F8A6-F994-428C-999A-D53B77DD5936}"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3"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27CB3DB2-F197-41E5-99E4-E9642119E9B1}"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stCondLst>
                                            <p:cond delay="0"/>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stCondLst>
                                            <p:cond delay="0"/>
                                          </p:stCondLst>
                                        </p:cTn>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1000" fill="hold">
                                          <p:stCondLst>
                                            <p:cond delay="0"/>
                                          </p:stCondLst>
                                        </p:cTn>
                                        <p:tgtEl>
                                          <p:spTgt spid="3">
                                            <p:txEl>
                                              <p:pRg st="1" end="1"/>
                                            </p:txEl>
                                          </p:spTgt>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stCondLst>
                                            <p:cond delay="0"/>
                                          </p:stCondLst>
                                        </p:cTn>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stCondLst>
                                            <p:cond delay="0"/>
                                          </p:stCondLst>
                                        </p:cTn>
                                        <p:tgtEl>
                                          <p:spTgt spid="3">
                                            <p:txEl>
                                              <p:pRg st="2" end="2"/>
                                            </p:txEl>
                                          </p:spTgt>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1000" fill="hold">
                                          <p:stCondLst>
                                            <p:cond delay="0"/>
                                          </p:stCondLst>
                                        </p:cTn>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stCondLst>
                                            <p:cond delay="0"/>
                                          </p:stCondLst>
                                        </p:cTn>
                                        <p:tgtEl>
                                          <p:spTgt spid="3">
                                            <p:txEl>
                                              <p:pRg st="3" end="3"/>
                                            </p:txEl>
                                          </p:spTgt>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1000" fill="hold">
                                          <p:stCondLst>
                                            <p:cond delay="0"/>
                                          </p:stCondLst>
                                        </p:cTn>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stCondLst>
                                            <p:cond delay="0"/>
                                          </p:stCondLst>
                                        </p:cTn>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rev="1">
        <p:tmplLst>
          <p:tmpl lvl="1">
            <p:tnLst>
              <p:par>
                <p:cTn presetID="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stCondLst>
                            <p:cond delay="0"/>
                          </p:stCondLst>
                        </p:cTn>
                        <p:tgtEl>
                          <p:spTgt spid="3"/>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3"/>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stCondLst>
                            <p:cond delay="0"/>
                          </p:stCondLst>
                        </p:cTn>
                        <p:tgtEl>
                          <p:spTgt spid="3"/>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3"/>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stCondLst>
                            <p:cond delay="0"/>
                          </p:stCondLst>
                        </p:cTn>
                        <p:tgtEl>
                          <p:spTgt spid="3"/>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3"/>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stCondLst>
                            <p:cond delay="0"/>
                          </p:stCondLst>
                        </p:cTn>
                        <p:tgtEl>
                          <p:spTgt spid="3"/>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3"/>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stCondLst>
                            <p:cond delay="0"/>
                          </p:stCondLst>
                        </p:cTn>
                        <p:tgtEl>
                          <p:spTgt spid="3"/>
                        </p:tgtEl>
                        <p:attrNameLst>
                          <p:attrName>ppt_x</p:attrName>
                        </p:attrNameLst>
                      </p:cBhvr>
                      <p:tavLst>
                        <p:tav tm="0">
                          <p:val>
                            <p:strVal val="#ppt_x"/>
                          </p:val>
                        </p:tav>
                        <p:tav tm="100000">
                          <p:val>
                            <p:strVal val="#ppt_x"/>
                          </p:val>
                        </p:tav>
                      </p:tavLst>
                    </p:anim>
                    <p:anim calcmode="lin" valueType="num">
                      <p:cBhvr additive="base">
                        <p:cTn dur="1000" fill="hold">
                          <p:stCondLst>
                            <p:cond delay="0"/>
                          </p:stCondLst>
                        </p:cTn>
                        <p:tgtEl>
                          <p:spTgt spid="3"/>
                        </p:tgtEl>
                        <p:attrNameLst>
                          <p:attrName>ppt_y</p:attrName>
                        </p:attrNameLst>
                      </p:cBhvr>
                      <p:tavLst>
                        <p:tav tm="0">
                          <p:val>
                            <p:strVal val="0-#ppt_h/2"/>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google.com.co/imgres?imgurl=http://www.wlym.com/~spanish/articulos/Grecia,%20hija%20de%20Egipto%20-%20I%20Parte_archivos/TalesDeMileto.jpg&amp;imgrefurl=http://www.wlym.com/~spanish/articulos/Grecia,%20hija%20de%20Egipto%20-%20I%20Parte.htm&amp;h=412&amp;w=390&amp;sz=44&amp;hl=es&amp;start=146&amp;tbnid=xl29lMwXNyWB-M:&amp;tbnh=125&amp;tbnw=118&amp;prev=/images?q=pIT%C3%81GORAS&amp;start=132&amp;gbv=2&amp;ndsp=18&amp;svnum=10&amp;hl=es&amp;sa=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uoregon.edu/~toadvine/pics/Descartes.JPG" TargetMode="Externa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images.google.com.co/imgres?imgurl=http://www.ebookcult.com.br/acervo/newcapas/00707.jpg&amp;imgrefurl=http://www.ebookcult.com.br/acervo/livro.php?L=710&amp;cat=SOC000000&amp;h=158&amp;w=114&amp;sz=5&amp;hl=es&amp;start=65&amp;tbnid=JuqGPQNBKACKlM:&amp;tbnh=97&amp;tbnw=70&amp;prev=/images?q=Augusto+Comte+&amp;start=60&amp;gbv=2&amp;ndsp=20&amp;svnum=10&amp;hl=es&amp;sa=N"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images.google.com.co/imgres?imgurl=http://www.elescoliasta.org/images/culturay.gif&amp;imgrefurl=http://www.elescoliasta.org/cultura/cultura06.htm&amp;h=116&amp;w=163&amp;sz=3&amp;hl=es&amp;start=35&amp;tbnid=TlvBZCA0KHKGeM:&amp;tbnh=70&amp;tbnw=98&amp;prev=/images?q=Augusto+Comte&amp;start=20&amp;gbv=2&amp;ndsp=20&amp;svnum=10&amp;hl=es&amp;sa=N" TargetMode="Externa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hyperlink" Target="http://images.google.com.co/imgres?imgurl=http://www.econectados.com/wp-content/uploads/dios_inalambrico.jpg&amp;imgrefurl=http://humanismoyconectividad.wordpress.com/2007/10/&amp;h=300&amp;w=400&amp;sz=17&amp;hl=es&amp;start=143&amp;tbnid=ZmVHz_TlYTC1fM:&amp;tbnh=93&amp;tbnw=124&amp;prev=/images?q=Estado+metaf%C3%ADsico&amp;start=140&amp;gbv=2&amp;ndsp=20&amp;svnum=10&amp;hl=es&amp;sa=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images.google.com.co/imgres?imgurl=http://esferapublica.org/escenachibcha.jpg&amp;imgrefurl=http://esferapublica.org/portal/index.php?option=com_content&amp;task=view&amp;id=308&amp;Itemid=1&amp;h=824&amp;w=975&amp;sz=109&amp;hl=es&amp;start=10&amp;tbnid=00sfHizvWRO4qM:&amp;tbnh=126&amp;tbnw=149&amp;prev=/images?q=Estado+metaf%C3%ADsico&amp;gbv=2&amp;svnum=10&amp;hl=es&amp;sa=G" TargetMode="Externa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hyperlink" Target="http://images.google.com.co/imgres?imgurl=http://www.ucm.es/info/especulo/numero31/monos1.jpg&amp;imgrefurl=http://www.ucm.es/info/especulo/numero31/monos.html&amp;h=260&amp;w=560&amp;sz=16&amp;hl=es&amp;start=41&amp;tbnid=Fqeuz1IA7GAHCM:&amp;tbnh=62&amp;tbnw=133&amp;prev=/images?q=Crisis+universidad&amp;start=40&amp;gbv=2&amp;ndsp=20&amp;svnum=10&amp;hl=es&amp;sa=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images.google.com.co/imgres?imgurl=http://www.monroeinstitute.com/PBWeditor/upload/Image/oldsite/color10.jpg&amp;imgrefurl=http://www.soygeek.com/index.php/2007/07/&amp;h=682&amp;w=560&amp;sz=88&amp;hl=es&amp;start=77&amp;tbnid=UYVjhoNxUFbgJM:&amp;tbnh=139&amp;tbnw=114&amp;prev=/images?q=Estado+metaf%C3%ADsico&amp;start=60&amp;gbv=2&amp;ndsp=20&amp;svnum=10&amp;hl=es&amp;sa=N" TargetMode="Externa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hyperlink" Target="http://images.google.com.co/imgres?imgurl=http://sandmanreturn.files.wordpress.com/2007/05/2.jpg&amp;imgrefurl=http://www.cineol.net/forum/viewtopic.php?p=2225881&amp;h=475&amp;w=336&amp;sz=22&amp;hl=es&amp;start=151&amp;tbnid=Af_O2rb3Er9qbM:&amp;tbnh=129&amp;tbnw=91&amp;prev=/images?q=Estado+metaf%C3%ADsico&amp;start=140&amp;gbv=2&amp;ndsp=20&amp;svnum=10&amp;hl=es&amp;sa=N"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bp3.blogger.com/_iaUZSKikypU/R81kmwbtzLI/AAAAAAAAAPA/neTRRzxfPqw/s1600-h/espejo.jp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bp0.blogger.com/_iaUZSKikypU/R8inwm70oNI/AAAAAAAAAOQ/mm6y9MwY8Zw/s1600-h/chm-orfeo-tr.gi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www.angelfire.com/blog/ricardosilveira/nasa/"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images.google.com.co/imgres?imgurl=http://members.telering.at/look/Charles_Popper.jpg&amp;imgrefurl=http://members.telering.at/pat/01c.htm&amp;h=500&amp;w=394&amp;sz=81&amp;hl=es&amp;start=256&amp;um=1&amp;tbnid=XdSqoI4h6nOSJM:&amp;tbnh=130&amp;tbnw=102&amp;prev=/images?q=Karl+Popper&amp;start=240&amp;ndsp=20&amp;um=1&amp;hl=es&amp;lr=lang_es&amp;sa=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5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images.google.com.co/imgres?imgurl=http://ecx.images-amazon.com/images/I/615V7PVD3YL.jpg&amp;imgrefurl=http://www.geometry.net/philosophers_bk/popper_karl.html&amp;h=500&amp;w=319&amp;sz=65&amp;hl=es&amp;start=72&amp;um=1&amp;tbnid=L1mv7C5ej7wgVM:&amp;tbnh=130&amp;tbnw=83&amp;prev=/images?q=Karl+Popper&amp;start=60&amp;ndsp=20&amp;um=1&amp;hl=es&amp;lr=lang_es&amp;sa=N" TargetMode="Externa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68.xml.rels><?xml version="1.0" encoding="UTF-8" standalone="yes"?>
<Relationships xmlns="http://schemas.openxmlformats.org/package/2006/relationships"><Relationship Id="rId3" Type="http://schemas.openxmlformats.org/officeDocument/2006/relationships/hyperlink" Target="http://images.google.com.co/imgres?imgurl=http://i25.photobucket.com/albums/c58/knuckleface/JTHM_Victims.jpg&amp;imgrefurl=http://www.shadowpool.com/forum/index.php?showuser=2088&amp;h=225&amp;w=300&amp;sz=19&amp;hl=es&amp;start=202&amp;um=1&amp;tbnid=G_EmbeOntMJr-M:&amp;tbnh=87&amp;tbnw=116&amp;prev=/images?q=Karl+Popper&amp;start=200&amp;ndsp=20&amp;um=1&amp;hl=es&amp;lr=lang_es&amp;sa=N"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hyperlink" Target="http://images.google.com.co/imgres?imgurl=http://press.princeton.edu/images/k902.gif&amp;imgrefurl=http://press.princeton.edu/titles/902.html&amp;h=467&amp;w=300&amp;sz=92&amp;hl=es&amp;start=302&amp;um=1&amp;tbnid=BB7xR1tDdPnb4M:&amp;tbnh=128&amp;tbnw=82&amp;prev=/images?q=Karl+Popper&amp;start=300&amp;ndsp=20&amp;um=1&amp;hl=es&amp;lr=lang_es&amp;sa=N" TargetMode="External"/><Relationship Id="rId4" Type="http://schemas.openxmlformats.org/officeDocument/2006/relationships/image" Target="../media/image8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images.google.com.co/imgres?imgurl=http://www.geocities.com/criticalrationalist/olderpopper.jpg&amp;imgrefurl=http://groups.yahoo.com/group/CriticalRationalism/&amp;h=475&amp;w=303&amp;sz=30&amp;hl=es&amp;start=40&amp;um=1&amp;tbnid=ozvJFAwA-t-d8M:&amp;tbnh=129&amp;tbnw=82&amp;prev=/images?q=Karl+Popper&amp;start=20&amp;ndsp=20&amp;um=1&amp;hl=es&amp;lr=lang_es&amp;sa=N"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hyperlink" Target="http://images.google.com.co/imgres?imgurl=http://uploadphiles.com/ebooks/wp-content/uploads/2007/08/karl-popper-and-the-social-sciences.jpg&amp;imgrefurl=http://freebooksource.com/?p=429&amp;h=300&amp;w=215&amp;sz=8&amp;hl=es&amp;start=43&amp;um=1&amp;tbnid=ZZEvlTZqpnnbFM:&amp;tbnh=116&amp;tbnw=83&amp;prev=/images?q=Karl+Popper&amp;start=40&amp;ndsp=20&amp;um=1&amp;hl=es&amp;lr=lang_es&amp;sa=N" TargetMode="External"/><Relationship Id="rId4" Type="http://schemas.openxmlformats.org/officeDocument/2006/relationships/image" Target="../media/image85.jpeg"/></Relationships>
</file>

<file path=ppt/slides/_rels/slide71.xml.rels><?xml version="1.0" encoding="UTF-8" standalone="yes"?>
<Relationships xmlns="http://schemas.openxmlformats.org/package/2006/relationships"><Relationship Id="rId3" Type="http://schemas.openxmlformats.org/officeDocument/2006/relationships/hyperlink" Target="http://images.google.com.co/imgres?imgurl=http://pixhost.eu/avaxhome/avaxhome/2007-08-02/41C82CKAKHL.jpg&amp;imgrefurl=http://avaxsphere.com/ebooks/personality/social_sciences/pages/8&amp;h=300&amp;w=216&amp;sz=8&amp;hl=es&amp;start=151&amp;um=1&amp;tbnid=GzgryMt0E9vpXM:&amp;tbnh=116&amp;tbnw=84&amp;prev=/images?q=Karl+Popper&amp;start=140&amp;ndsp=20&amp;um=1&amp;hl=es&amp;lr=lang_es&amp;sa=N"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rafabravo.files.wordpress.com/2007/06/pregunta1.gi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nvSpPr>
        <p:spPr bwMode="auto">
          <a:xfrm>
            <a:off x="0" y="2947988"/>
            <a:ext cx="184150" cy="457200"/>
          </a:xfrm>
          <a:prstGeom prst="rect">
            <a:avLst/>
          </a:prstGeom>
          <a:noFill/>
          <a:ln w="9525">
            <a:noFill/>
            <a:miter lim="800000"/>
            <a:headEnd/>
            <a:tailEnd/>
          </a:ln>
          <a:effectLst/>
        </p:spPr>
        <p:txBody>
          <a:bodyPr wrap="none" anchor="ctr">
            <a:spAutoFit/>
          </a:bodyPr>
          <a:lstStyle/>
          <a:p>
            <a:pPr>
              <a:defRPr/>
            </a:pPr>
            <a:endParaRPr lang="es-ES_tradnl" sz="2400">
              <a:effectLst>
                <a:outerShdw blurRad="38100" dist="38100" dir="2700000" algn="tl">
                  <a:srgbClr val="C0C0C0"/>
                </a:outerShdw>
              </a:effectLst>
              <a:latin typeface="Maiandra GD" pitchFamily="34" charset="0"/>
            </a:endParaRPr>
          </a:p>
        </p:txBody>
      </p:sp>
      <p:sp>
        <p:nvSpPr>
          <p:cNvPr id="13315" name="Line 10"/>
          <p:cNvSpPr>
            <a:spLocks noChangeShapeType="1"/>
          </p:cNvSpPr>
          <p:nvPr/>
        </p:nvSpPr>
        <p:spPr bwMode="auto">
          <a:xfrm>
            <a:off x="0" y="1268413"/>
            <a:ext cx="9144000" cy="0"/>
          </a:xfrm>
          <a:prstGeom prst="line">
            <a:avLst/>
          </a:prstGeom>
          <a:noFill/>
          <a:ln w="22225">
            <a:solidFill>
              <a:schemeClr val="bg1"/>
            </a:solidFill>
            <a:round/>
            <a:headEnd/>
            <a:tailEnd/>
          </a:ln>
        </p:spPr>
        <p:txBody>
          <a:bodyPr/>
          <a:lstStyle/>
          <a:p>
            <a:endParaRPr lang="en-US"/>
          </a:p>
        </p:txBody>
      </p:sp>
      <p:sp>
        <p:nvSpPr>
          <p:cNvPr id="13316" name="Text Box 19"/>
          <p:cNvSpPr txBox="1">
            <a:spLocks noChangeArrowheads="1"/>
          </p:cNvSpPr>
          <p:nvPr/>
        </p:nvSpPr>
        <p:spPr bwMode="auto">
          <a:xfrm>
            <a:off x="2627313" y="5661025"/>
            <a:ext cx="3095625" cy="581025"/>
          </a:xfrm>
          <a:prstGeom prst="rect">
            <a:avLst/>
          </a:prstGeom>
          <a:noFill/>
          <a:ln w="9525">
            <a:noFill/>
            <a:miter lim="800000"/>
            <a:headEnd/>
            <a:tailEnd/>
          </a:ln>
        </p:spPr>
        <p:txBody>
          <a:bodyPr>
            <a:spAutoFit/>
          </a:bodyPr>
          <a:lstStyle/>
          <a:p>
            <a:pPr algn="ctr"/>
            <a:r>
              <a:rPr lang="es-CO" sz="1600"/>
              <a:t>Guillermo León Martínez Pino</a:t>
            </a:r>
          </a:p>
          <a:p>
            <a:pPr algn="ctr"/>
            <a:r>
              <a:rPr lang="es-CO" sz="1600"/>
              <a:t>Universidad del Cauca</a:t>
            </a:r>
            <a:endParaRPr lang="es-ES" sz="1600"/>
          </a:p>
        </p:txBody>
      </p:sp>
      <p:sp>
        <p:nvSpPr>
          <p:cNvPr id="13317" name="WordArt 20"/>
          <p:cNvSpPr>
            <a:spLocks noChangeArrowheads="1" noChangeShapeType="1" noTextEdit="1"/>
          </p:cNvSpPr>
          <p:nvPr/>
        </p:nvSpPr>
        <p:spPr bwMode="auto">
          <a:xfrm>
            <a:off x="428625" y="571500"/>
            <a:ext cx="8286750" cy="1000125"/>
          </a:xfrm>
          <a:prstGeom prst="rect">
            <a:avLst/>
          </a:prstGeom>
        </p:spPr>
        <p:txBody>
          <a:bodyPr wrap="none" fromWordArt="1">
            <a:prstTxWarp prst="textPlain">
              <a:avLst>
                <a:gd name="adj" fmla="val 50000"/>
              </a:avLst>
            </a:prstTxWarp>
          </a:bodyPr>
          <a:lstStyle/>
          <a:p>
            <a:pPr algn="ctr"/>
            <a:r>
              <a:rPr lang="es-ES" kern="10">
                <a:ln w="9525">
                  <a:solidFill>
                    <a:srgbClr val="000000"/>
                  </a:solidFill>
                  <a:round/>
                  <a:headEnd/>
                  <a:tailEnd/>
                </a:ln>
                <a:latin typeface="Arial Black"/>
              </a:rPr>
              <a:t>ELEMENTOS PARA LA INTERPRETACIÓN</a:t>
            </a:r>
          </a:p>
          <a:p>
            <a:pPr algn="ctr"/>
            <a:r>
              <a:rPr lang="es-ES" kern="10">
                <a:ln w="9525">
                  <a:solidFill>
                    <a:srgbClr val="000000"/>
                  </a:solidFill>
                  <a:round/>
                  <a:headEnd/>
                  <a:tailEnd/>
                </a:ln>
                <a:latin typeface="Arial Black"/>
              </a:rPr>
              <a:t>DE LA RACIONALIDAD DE LA CIENCIA OCCIDENTAL</a:t>
            </a:r>
            <a:endParaRPr lang="en-US" kern="10">
              <a:ln w="9525">
                <a:solidFill>
                  <a:srgbClr val="000000"/>
                </a:solidFill>
                <a:round/>
                <a:headEnd/>
                <a:tailEnd/>
              </a:ln>
              <a:latin typeface="Arial Black"/>
            </a:endParaRPr>
          </a:p>
        </p:txBody>
      </p:sp>
      <p:pic>
        <p:nvPicPr>
          <p:cNvPr id="13318" name="Picture 29" descr="http://tbn0.google.com/images?q=tbn:xl29lMwXNyWB-M:http://www.wlym.com/~spanish/articulos/Grecia,%2520hija%2520de%2520Egipto%2520-%2520I%2520Parte_archivos/TalesDeMileto.jpg">
            <a:hlinkClick r:id="rId3"/>
          </p:cNvPr>
          <p:cNvPicPr>
            <a:picLocks noChangeAspect="1" noChangeArrowheads="1"/>
          </p:cNvPicPr>
          <p:nvPr/>
        </p:nvPicPr>
        <p:blipFill>
          <a:blip r:embed="rId4" cstate="print"/>
          <a:srcRect/>
          <a:stretch>
            <a:fillRect/>
          </a:stretch>
        </p:blipFill>
        <p:spPr bwMode="auto">
          <a:xfrm>
            <a:off x="900113" y="2060575"/>
            <a:ext cx="2735262" cy="3149600"/>
          </a:xfrm>
          <a:prstGeom prst="rect">
            <a:avLst/>
          </a:prstGeom>
          <a:noFill/>
          <a:ln w="9525">
            <a:noFill/>
            <a:miter lim="800000"/>
            <a:headEnd/>
            <a:tailEnd/>
          </a:ln>
        </p:spPr>
      </p:pic>
      <p:pic>
        <p:nvPicPr>
          <p:cNvPr id="13319" name="Picture 9" descr="Ciencia"/>
          <p:cNvPicPr>
            <a:picLocks noChangeAspect="1" noChangeArrowheads="1"/>
          </p:cNvPicPr>
          <p:nvPr/>
        </p:nvPicPr>
        <p:blipFill>
          <a:blip r:embed="rId5" cstate="print"/>
          <a:srcRect/>
          <a:stretch>
            <a:fillRect/>
          </a:stretch>
        </p:blipFill>
        <p:spPr bwMode="auto">
          <a:xfrm>
            <a:off x="4211638" y="2492375"/>
            <a:ext cx="3960812" cy="2881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571875" y="2071688"/>
            <a:ext cx="4714875" cy="3970337"/>
          </a:xfrm>
          <a:prstGeom prst="rect">
            <a:avLst/>
          </a:prstGeom>
          <a:noFill/>
          <a:ln w="9525">
            <a:noFill/>
            <a:miter lim="800000"/>
            <a:headEnd/>
            <a:tailEnd/>
          </a:ln>
        </p:spPr>
        <p:txBody>
          <a:bodyPr>
            <a:spAutoFit/>
          </a:bodyPr>
          <a:lstStyle/>
          <a:p>
            <a:pPr algn="just">
              <a:defRPr/>
            </a:pPr>
            <a:r>
              <a:rPr lang="es-ES" dirty="0">
                <a:effectLst>
                  <a:outerShdw blurRad="38100" dist="38100" dir="2700000" algn="tl">
                    <a:srgbClr val="000000">
                      <a:alpha val="43137"/>
                    </a:srgbClr>
                  </a:outerShdw>
                </a:effectLst>
                <a:latin typeface="Baskerville Old Face" pitchFamily="18" charset="0"/>
              </a:rPr>
              <a:t>La tesis ontológica del dualismo que afirma que en el universo existen dos tipos de sustancias radicalmente diferentes e irreductibles respecto de sus atributos esenciales:</a:t>
            </a:r>
          </a:p>
          <a:p>
            <a:pPr algn="just">
              <a:defRPr/>
            </a:pPr>
            <a:endParaRPr lang="es-ES" dirty="0">
              <a:effectLst>
                <a:outerShdw blurRad="38100" dist="38100" dir="2700000" algn="tl">
                  <a:srgbClr val="000000">
                    <a:alpha val="43137"/>
                  </a:srgbClr>
                </a:outerShdw>
              </a:effectLst>
              <a:latin typeface="Baskerville Old Face" pitchFamily="18" charset="0"/>
            </a:endParaRPr>
          </a:p>
          <a:p>
            <a:pPr algn="just">
              <a:defRPr/>
            </a:pPr>
            <a:endParaRPr lang="es-ES" dirty="0">
              <a:latin typeface="Baskerville Old Face" pitchFamily="18" charset="0"/>
            </a:endParaRPr>
          </a:p>
          <a:p>
            <a:pPr algn="just">
              <a:defRPr/>
            </a:pPr>
            <a:endParaRPr lang="es-ES" dirty="0">
              <a:latin typeface="Baskerville Old Face" pitchFamily="18" charset="0"/>
            </a:endParaRPr>
          </a:p>
          <a:p>
            <a:pPr algn="just">
              <a:defRPr/>
            </a:pPr>
            <a:endParaRPr lang="es-ES" dirty="0">
              <a:latin typeface="Baskerville Old Face" pitchFamily="18" charset="0"/>
            </a:endParaRPr>
          </a:p>
          <a:p>
            <a:pPr algn="just">
              <a:defRPr/>
            </a:pPr>
            <a:endParaRPr lang="es-ES" dirty="0">
              <a:latin typeface="Baskerville Old Face" pitchFamily="18" charset="0"/>
            </a:endParaRPr>
          </a:p>
          <a:p>
            <a:pPr algn="just">
              <a:defRPr/>
            </a:pPr>
            <a:r>
              <a:rPr lang="es-ES" dirty="0">
                <a:effectLst>
                  <a:outerShdw blurRad="38100" dist="38100" dir="2700000" algn="tl">
                    <a:srgbClr val="000000">
                      <a:alpha val="43137"/>
                    </a:srgbClr>
                  </a:outerShdw>
                </a:effectLst>
                <a:latin typeface="Baskerville Old Face" pitchFamily="18" charset="0"/>
              </a:rPr>
              <a:t>Así, los seres humanos serían el resultado de la combinación contingente y accidental de mente y cuerpo. El dualismo cartesiano en cierto sentido supone una vuelta a la concepción platónica del hombre. </a:t>
            </a:r>
          </a:p>
        </p:txBody>
      </p:sp>
      <p:sp>
        <p:nvSpPr>
          <p:cNvPr id="6" name="5 Rectángulo"/>
          <p:cNvSpPr/>
          <p:nvPr/>
        </p:nvSpPr>
        <p:spPr>
          <a:xfrm>
            <a:off x="3286116" y="1142984"/>
            <a:ext cx="5286412" cy="523220"/>
          </a:xfrm>
          <a:prstGeom prst="rect">
            <a:avLst/>
          </a:prstGeom>
          <a:noFill/>
        </p:spPr>
        <p:txBody>
          <a:bodyPr>
            <a:spAutoFit/>
          </a:bodyPr>
          <a:lstStyle/>
          <a:p>
            <a:pPr algn="ctr">
              <a:defRPr/>
            </a:pP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 ESCISIÓN MODERNA</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6 Rectángulo"/>
          <p:cNvSpPr/>
          <p:nvPr/>
        </p:nvSpPr>
        <p:spPr>
          <a:xfrm>
            <a:off x="4857752" y="3357562"/>
            <a:ext cx="3357586" cy="1015663"/>
          </a:xfrm>
          <a:prstGeom prst="rect">
            <a:avLst/>
          </a:prstGeom>
          <a:noFill/>
        </p:spPr>
        <p:txBody>
          <a:bodyPr>
            <a:spAutoFit/>
          </a:bodyPr>
          <a:lstStyle/>
          <a:p>
            <a:pPr algn="ctr">
              <a:defRPr/>
            </a:pPr>
            <a:r>
              <a:rPr lang="es-ES" sz="2400" b="1" spc="50" dirty="0">
                <a:ln w="12700" cmpd="sng">
                  <a:solidFill>
                    <a:schemeClr val="accent6">
                      <a:satMod val="120000"/>
                      <a:shade val="80000"/>
                    </a:schemeClr>
                  </a:solidFill>
                  <a:prstDash val="solid"/>
                </a:ln>
                <a:solidFill>
                  <a:schemeClr val="tx2"/>
                </a:solidFill>
                <a:effectLst>
                  <a:glow rad="53100">
                    <a:schemeClr val="accent6">
                      <a:satMod val="180000"/>
                      <a:alpha val="30000"/>
                    </a:schemeClr>
                  </a:glow>
                </a:effectLst>
                <a:latin typeface="Baskerville Old Face" pitchFamily="18" charset="0"/>
              </a:rPr>
              <a:t>La mente (res cogitans) </a:t>
            </a:r>
          </a:p>
          <a:p>
            <a:pPr algn="ctr">
              <a:defRPr/>
            </a:pPr>
            <a:endParaRPr lang="es-ES" sz="1200" b="1" spc="50" dirty="0">
              <a:ln w="12700" cmpd="sng">
                <a:solidFill>
                  <a:schemeClr val="accent6">
                    <a:satMod val="120000"/>
                    <a:shade val="80000"/>
                  </a:schemeClr>
                </a:solidFill>
                <a:prstDash val="solid"/>
              </a:ln>
              <a:solidFill>
                <a:schemeClr val="tx2"/>
              </a:solidFill>
              <a:effectLst>
                <a:glow rad="53100">
                  <a:schemeClr val="accent6">
                    <a:satMod val="180000"/>
                    <a:alpha val="30000"/>
                  </a:schemeClr>
                </a:glow>
              </a:effectLst>
              <a:latin typeface="Baskerville Old Face" pitchFamily="18" charset="0"/>
            </a:endParaRPr>
          </a:p>
          <a:p>
            <a:pPr algn="ctr">
              <a:defRPr/>
            </a:pPr>
            <a:r>
              <a:rPr lang="es-ES" sz="2400" b="1" spc="50" dirty="0">
                <a:ln w="12700" cmpd="sng">
                  <a:solidFill>
                    <a:schemeClr val="accent6">
                      <a:satMod val="120000"/>
                      <a:shade val="80000"/>
                    </a:schemeClr>
                  </a:solidFill>
                  <a:prstDash val="solid"/>
                </a:ln>
                <a:solidFill>
                  <a:schemeClr val="tx2"/>
                </a:solidFill>
                <a:effectLst>
                  <a:glow rad="53100">
                    <a:schemeClr val="accent6">
                      <a:satMod val="180000"/>
                      <a:alpha val="30000"/>
                    </a:schemeClr>
                  </a:glow>
                </a:effectLst>
                <a:latin typeface="Baskerville Old Face" pitchFamily="18" charset="0"/>
              </a:rPr>
              <a:t>La materia (res extensa)</a:t>
            </a:r>
            <a:endParaRPr lang="en-US" sz="2400" b="1" spc="50" dirty="0">
              <a:ln w="12700" cmpd="sng">
                <a:solidFill>
                  <a:schemeClr val="accent6">
                    <a:satMod val="120000"/>
                    <a:shade val="80000"/>
                  </a:schemeClr>
                </a:solidFill>
                <a:prstDash val="solid"/>
              </a:ln>
              <a:solidFill>
                <a:schemeClr val="tx2"/>
              </a:solidFill>
              <a:effectLst>
                <a:glow rad="53100">
                  <a:schemeClr val="accent6">
                    <a:satMod val="180000"/>
                    <a:alpha val="30000"/>
                  </a:schemeClr>
                </a:glow>
              </a:effectLst>
            </a:endParaRPr>
          </a:p>
        </p:txBody>
      </p:sp>
      <p:pic>
        <p:nvPicPr>
          <p:cNvPr id="62469" name="Picture 6"/>
          <p:cNvPicPr>
            <a:picLocks noChangeAspect="1" noChangeArrowheads="1"/>
          </p:cNvPicPr>
          <p:nvPr/>
        </p:nvPicPr>
        <p:blipFill>
          <a:blip r:embed="rId2" cstate="print"/>
          <a:srcRect/>
          <a:stretch>
            <a:fillRect/>
          </a:stretch>
        </p:blipFill>
        <p:spPr bwMode="auto">
          <a:xfrm>
            <a:off x="785813" y="1214438"/>
            <a:ext cx="2357437" cy="4714875"/>
          </a:xfrm>
          <a:prstGeom prst="rect">
            <a:avLst/>
          </a:prstGeom>
          <a:noFill/>
          <a:ln w="9525">
            <a:noFill/>
            <a:miter lim="800000"/>
            <a:headEnd/>
            <a:tailEnd/>
          </a:ln>
        </p:spPr>
      </p:pic>
      <p:cxnSp>
        <p:nvCxnSpPr>
          <p:cNvPr id="10" name="9 Conector recto"/>
          <p:cNvCxnSpPr/>
          <p:nvPr/>
        </p:nvCxnSpPr>
        <p:spPr>
          <a:xfrm>
            <a:off x="3428992" y="1928802"/>
            <a:ext cx="4786346" cy="1588"/>
          </a:xfrm>
          <a:prstGeom prst="line">
            <a:avLst/>
          </a:prstGeom>
          <a:ln w="28575">
            <a:solidFill>
              <a:srgbClr val="00206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85728"/>
            <a:ext cx="9215502" cy="461665"/>
          </a:xfrm>
          <a:prstGeom prst="rect">
            <a:avLst/>
          </a:prstGeom>
          <a:noFill/>
        </p:spPr>
        <p:txBody>
          <a:bodyPr>
            <a:spAutoFit/>
          </a:bodyPr>
          <a:lstStyle/>
          <a:p>
            <a:pPr algn="ctr">
              <a:defRPr/>
            </a:pPr>
            <a:r>
              <a:rPr lang="es-ES" sz="2400" b="1" dirty="0">
                <a:ln w="12700">
                  <a:solidFill>
                    <a:schemeClr val="tx2">
                      <a:satMod val="155000"/>
                    </a:schemeClr>
                  </a:solidFill>
                  <a:prstDash val="solid"/>
                </a:ln>
                <a:effectLst>
                  <a:outerShdw blurRad="41275" dist="20320" dir="1800000" algn="tl" rotWithShape="0">
                    <a:srgbClr val="000000">
                      <a:alpha val="40000"/>
                    </a:srgbClr>
                  </a:outerShdw>
                </a:effectLst>
              </a:rPr>
              <a:t>EL PRINCIPIO DE VERDAD Y EL CRITERIO DE CERTEZA</a:t>
            </a:r>
            <a:endParaRPr lang="en-US" sz="24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6" name="5 Rectángulo"/>
          <p:cNvSpPr/>
          <p:nvPr/>
        </p:nvSpPr>
        <p:spPr>
          <a:xfrm>
            <a:off x="1857356" y="1071546"/>
            <a:ext cx="5286412" cy="646331"/>
          </a:xfrm>
          <a:prstGeom prst="rect">
            <a:avLst/>
          </a:prstGeom>
          <a:noFill/>
          <a:ln w="19050">
            <a:solidFill>
              <a:schemeClr val="tx1"/>
            </a:solidFill>
          </a:ln>
        </p:spPr>
        <p:txBody>
          <a:bodyPr>
            <a:spAutoFit/>
          </a:bodyPr>
          <a:lstStyle/>
          <a:p>
            <a:pPr algn="ctr">
              <a:defRPr/>
            </a:pP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Puedo dudar de todo menos de que soy un sujeto (existo), y que estoy dudando</a:t>
            </a:r>
            <a:endParaRPr lang="en-US"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8" name="7 Flecha abajo"/>
          <p:cNvSpPr/>
          <p:nvPr/>
        </p:nvSpPr>
        <p:spPr>
          <a:xfrm>
            <a:off x="4071934" y="1785926"/>
            <a:ext cx="714380" cy="500066"/>
          </a:xfrm>
          <a:prstGeom prst="downArrow">
            <a:avLst>
              <a:gd name="adj1" fmla="val 50000"/>
              <a:gd name="adj2" fmla="val 51988"/>
            </a:avLst>
          </a:prstGeom>
          <a:solidFill>
            <a:schemeClr val="bg1"/>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3495" name="Picture 2"/>
          <p:cNvPicPr>
            <a:picLocks noChangeAspect="1" noChangeArrowheads="1"/>
          </p:cNvPicPr>
          <p:nvPr/>
        </p:nvPicPr>
        <p:blipFill>
          <a:blip r:embed="rId2" cstate="print"/>
          <a:srcRect/>
          <a:stretch>
            <a:fillRect/>
          </a:stretch>
        </p:blipFill>
        <p:spPr bwMode="auto">
          <a:xfrm>
            <a:off x="6715125" y="1928813"/>
            <a:ext cx="1285875" cy="1071562"/>
          </a:xfrm>
          <a:prstGeom prst="rect">
            <a:avLst/>
          </a:prstGeom>
          <a:noFill/>
          <a:ln w="9525">
            <a:noFill/>
            <a:miter lim="800000"/>
            <a:headEnd/>
            <a:tailEnd/>
          </a:ln>
        </p:spPr>
      </p:pic>
      <p:pic>
        <p:nvPicPr>
          <p:cNvPr id="63496" name="Picture 3"/>
          <p:cNvPicPr>
            <a:picLocks noChangeAspect="1" noChangeArrowheads="1"/>
          </p:cNvPicPr>
          <p:nvPr/>
        </p:nvPicPr>
        <p:blipFill>
          <a:blip r:embed="rId3" cstate="print"/>
          <a:srcRect/>
          <a:stretch>
            <a:fillRect/>
          </a:stretch>
        </p:blipFill>
        <p:spPr bwMode="auto">
          <a:xfrm>
            <a:off x="714375" y="1928813"/>
            <a:ext cx="1428750" cy="1071562"/>
          </a:xfrm>
          <a:prstGeom prst="rect">
            <a:avLst/>
          </a:prstGeom>
          <a:noFill/>
          <a:ln w="9525">
            <a:noFill/>
            <a:miter lim="800000"/>
            <a:headEnd/>
            <a:tailEnd/>
          </a:ln>
        </p:spPr>
      </p:pic>
      <p:sp>
        <p:nvSpPr>
          <p:cNvPr id="12" name="11 Rectángulo"/>
          <p:cNvSpPr/>
          <p:nvPr/>
        </p:nvSpPr>
        <p:spPr>
          <a:xfrm>
            <a:off x="571472" y="4929198"/>
            <a:ext cx="2500330" cy="923330"/>
          </a:xfrm>
          <a:prstGeom prst="rect">
            <a:avLst/>
          </a:prstGeom>
          <a:noFill/>
          <a:ln w="19050">
            <a:solidFill>
              <a:schemeClr val="tx1"/>
            </a:solidFill>
          </a:ln>
        </p:spPr>
        <p:txBody>
          <a:bodyPr>
            <a:spAutoFit/>
          </a:bodyPr>
          <a:lstStyle/>
          <a:p>
            <a:pPr algn="ctr">
              <a:defRPr/>
            </a:pP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Ya que la percibo con claridad y distinción</a:t>
            </a:r>
            <a:endParaRPr lang="en-US"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3" name="12 Rectángulo"/>
          <p:cNvSpPr/>
          <p:nvPr/>
        </p:nvSpPr>
        <p:spPr>
          <a:xfrm>
            <a:off x="571472" y="3857628"/>
            <a:ext cx="2500330" cy="369332"/>
          </a:xfrm>
          <a:prstGeom prst="rect">
            <a:avLst/>
          </a:prstGeom>
          <a:noFill/>
          <a:ln w="19050">
            <a:solidFill>
              <a:schemeClr val="tx1"/>
            </a:solidFill>
          </a:ln>
        </p:spPr>
        <p:txBody>
          <a:bodyPr>
            <a:spAutoFit/>
          </a:bodyPr>
          <a:lstStyle/>
          <a:p>
            <a:pPr algn="ctr">
              <a:defRPr/>
            </a:pP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Primera verdad</a:t>
            </a:r>
            <a:endParaRPr lang="en-US"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4" name="13 Rectángulo"/>
          <p:cNvSpPr/>
          <p:nvPr/>
        </p:nvSpPr>
        <p:spPr>
          <a:xfrm>
            <a:off x="5643570" y="3857628"/>
            <a:ext cx="2500330" cy="369332"/>
          </a:xfrm>
          <a:prstGeom prst="rect">
            <a:avLst/>
          </a:prstGeom>
          <a:noFill/>
          <a:ln w="19050">
            <a:solidFill>
              <a:schemeClr val="tx1"/>
            </a:solidFill>
          </a:ln>
        </p:spPr>
        <p:txBody>
          <a:bodyPr>
            <a:spAutoFit/>
          </a:bodyPr>
          <a:lstStyle/>
          <a:p>
            <a:pPr algn="ctr">
              <a:defRPr/>
            </a:pPr>
            <a:r>
              <a:rPr lang="es-ES" b="1" dirty="0">
                <a:ln w="12700">
                  <a:solidFill>
                    <a:schemeClr val="tx2">
                      <a:satMod val="155000"/>
                    </a:schemeClr>
                  </a:solidFill>
                  <a:prstDash val="solid"/>
                </a:ln>
                <a:effectLst>
                  <a:outerShdw blurRad="41275" dist="20320" dir="1800000" algn="tl" rotWithShape="0">
                    <a:srgbClr val="000000">
                      <a:alpha val="40000"/>
                    </a:srgbClr>
                  </a:outerShdw>
                </a:effectLst>
              </a:rPr>
              <a:t>Criterio de certeza</a:t>
            </a:r>
            <a:endParaRPr lang="en-US"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5" name="14 Rectángulo"/>
          <p:cNvSpPr/>
          <p:nvPr/>
        </p:nvSpPr>
        <p:spPr>
          <a:xfrm>
            <a:off x="5715008" y="4857760"/>
            <a:ext cx="2500330" cy="1077218"/>
          </a:xfrm>
          <a:prstGeom prst="rect">
            <a:avLst/>
          </a:prstGeom>
          <a:noFill/>
          <a:ln w="19050">
            <a:solidFill>
              <a:schemeClr val="tx1"/>
            </a:solidFill>
          </a:ln>
        </p:spPr>
        <p:txBody>
          <a:bodyPr>
            <a:spAutoFit/>
          </a:bodyPr>
          <a:lstStyle/>
          <a:p>
            <a:pPr algn="ctr">
              <a:defRPr/>
            </a:pPr>
            <a:endParaRPr lang="es-ES" sz="800" b="1" dirty="0">
              <a:ln w="12700">
                <a:solidFill>
                  <a:schemeClr val="tx2">
                    <a:satMod val="155000"/>
                  </a:schemeClr>
                </a:solidFill>
                <a:prstDash val="solid"/>
              </a:ln>
              <a:effectLst>
                <a:outerShdw blurRad="41275" dist="20320" dir="1800000" algn="tl" rotWithShape="0">
                  <a:srgbClr val="000000">
                    <a:alpha val="40000"/>
                  </a:srgbClr>
                </a:outerShdw>
              </a:effectLst>
            </a:endParaRPr>
          </a:p>
          <a:p>
            <a:pPr algn="ctr">
              <a:defRPr/>
            </a:pPr>
            <a:r>
              <a:rPr lang="es-ES" sz="1600" b="1" dirty="0">
                <a:ln w="12700">
                  <a:solidFill>
                    <a:schemeClr val="tx2">
                      <a:satMod val="155000"/>
                    </a:schemeClr>
                  </a:solidFill>
                  <a:prstDash val="solid"/>
                </a:ln>
                <a:effectLst>
                  <a:outerShdw blurRad="41275" dist="20320" dir="1800000" algn="tl" rotWithShape="0">
                    <a:srgbClr val="000000">
                      <a:alpha val="40000"/>
                    </a:srgbClr>
                  </a:outerShdw>
                </a:effectLst>
              </a:rPr>
              <a:t>Todo lo que percibo con claridad y distinción es verdadero</a:t>
            </a:r>
          </a:p>
          <a:p>
            <a:pPr algn="ctr">
              <a:defRPr/>
            </a:pPr>
            <a:endParaRPr lang="en-US" sz="8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7" name="26 Rectángulo"/>
          <p:cNvSpPr/>
          <p:nvPr/>
        </p:nvSpPr>
        <p:spPr>
          <a:xfrm>
            <a:off x="2500298" y="2357430"/>
            <a:ext cx="3857652" cy="984885"/>
          </a:xfrm>
          <a:prstGeom prst="rect">
            <a:avLst/>
          </a:prstGeom>
          <a:solidFill>
            <a:srgbClr val="C00000"/>
          </a:solidFill>
        </p:spPr>
        <p:txBody>
          <a:bodyPr>
            <a:spAutoFit/>
          </a:bodyPr>
          <a:lstStyle/>
          <a:p>
            <a:pPr algn="ctr">
              <a:defRPr/>
            </a:pPr>
            <a:endParaRPr lang="es-ES" sz="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a:p>
            <a:pPr algn="ctr">
              <a:defRPr/>
            </a:pP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Cogito Ergo Sun</a:t>
            </a:r>
          </a:p>
          <a:p>
            <a:pPr algn="ctr">
              <a:defRPr/>
            </a:pP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rPr>
              <a:t>Pienso luego existo</a:t>
            </a:r>
          </a:p>
          <a:p>
            <a:pPr algn="ctr">
              <a:defRPr/>
            </a:pP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pic>
        <p:nvPicPr>
          <p:cNvPr id="63502" name="Picture 5"/>
          <p:cNvPicPr>
            <a:picLocks noChangeAspect="1" noChangeArrowheads="1"/>
          </p:cNvPicPr>
          <p:nvPr/>
        </p:nvPicPr>
        <p:blipFill>
          <a:blip r:embed="rId4" cstate="print"/>
          <a:srcRect/>
          <a:stretch>
            <a:fillRect/>
          </a:stretch>
        </p:blipFill>
        <p:spPr bwMode="auto">
          <a:xfrm>
            <a:off x="3286125" y="4071938"/>
            <a:ext cx="2214563" cy="1714500"/>
          </a:xfrm>
          <a:prstGeom prst="rect">
            <a:avLst/>
          </a:prstGeom>
          <a:noFill/>
          <a:ln w="9525">
            <a:noFill/>
            <a:miter lim="800000"/>
            <a:headEnd/>
            <a:tailEnd/>
          </a:ln>
        </p:spPr>
      </p:pic>
      <p:sp>
        <p:nvSpPr>
          <p:cNvPr id="29" name="28 Flecha abajo"/>
          <p:cNvSpPr/>
          <p:nvPr/>
        </p:nvSpPr>
        <p:spPr>
          <a:xfrm>
            <a:off x="2357422" y="3429000"/>
            <a:ext cx="1000132" cy="214314"/>
          </a:xfrm>
          <a:prstGeom prst="downArrow">
            <a:avLst>
              <a:gd name="adj1" fmla="val 50000"/>
              <a:gd name="adj2" fmla="val 51988"/>
            </a:avLst>
          </a:prstGeom>
          <a:solidFill>
            <a:srgbClr val="FFFF00"/>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29 Flecha abajo"/>
          <p:cNvSpPr/>
          <p:nvPr/>
        </p:nvSpPr>
        <p:spPr>
          <a:xfrm>
            <a:off x="5500694" y="3429000"/>
            <a:ext cx="1000132" cy="214314"/>
          </a:xfrm>
          <a:prstGeom prst="downArrow">
            <a:avLst>
              <a:gd name="adj1" fmla="val 50000"/>
              <a:gd name="adj2" fmla="val 51988"/>
            </a:avLst>
          </a:prstGeom>
          <a:solidFill>
            <a:srgbClr val="FFFF00"/>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31 Flecha abajo"/>
          <p:cNvSpPr/>
          <p:nvPr/>
        </p:nvSpPr>
        <p:spPr>
          <a:xfrm>
            <a:off x="1428728" y="4429132"/>
            <a:ext cx="714380" cy="285752"/>
          </a:xfrm>
          <a:prstGeom prst="downArrow">
            <a:avLst>
              <a:gd name="adj1" fmla="val 50000"/>
              <a:gd name="adj2" fmla="val 51988"/>
            </a:avLst>
          </a:prstGeom>
          <a:solidFill>
            <a:srgbClr val="CC3300"/>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32 Flecha abajo"/>
          <p:cNvSpPr/>
          <p:nvPr/>
        </p:nvSpPr>
        <p:spPr>
          <a:xfrm>
            <a:off x="6643702" y="4429132"/>
            <a:ext cx="714380" cy="285752"/>
          </a:xfrm>
          <a:prstGeom prst="downArrow">
            <a:avLst>
              <a:gd name="adj1" fmla="val 50000"/>
              <a:gd name="adj2" fmla="val 51988"/>
            </a:avLst>
          </a:prstGeom>
          <a:solidFill>
            <a:srgbClr val="CC3300"/>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3059832" y="2307650"/>
            <a:ext cx="5369791" cy="3354765"/>
          </a:xfrm>
          <a:prstGeom prst="rect">
            <a:avLst/>
          </a:prstGeom>
          <a:noFill/>
          <a:ln w="9525">
            <a:noFill/>
            <a:miter lim="800000"/>
            <a:headEnd/>
            <a:tailEnd/>
          </a:ln>
        </p:spPr>
        <p:txBody>
          <a:bodyPr wrap="square" anchor="ctr">
            <a:spAutoFit/>
          </a:bodyPr>
          <a:lstStyle/>
          <a:p>
            <a:pPr algn="just">
              <a:defRPr/>
            </a:pPr>
            <a:r>
              <a:rPr lang="es-ES" b="1" dirty="0" smtClean="0">
                <a:latin typeface="Baskerville Old Face" pitchFamily="18" charset="0"/>
              </a:rPr>
              <a:t> </a:t>
            </a:r>
            <a:r>
              <a:rPr lang="es-ES" b="1" dirty="0">
                <a:latin typeface="Baskerville Old Face" pitchFamily="18" charset="0"/>
              </a:rPr>
              <a:t>Descartes triunfó precisamente porque su método </a:t>
            </a:r>
            <a:r>
              <a:rPr lang="es-ES" sz="1600" b="1" dirty="0">
                <a:effectLst>
                  <a:outerShdw blurRad="38100" dist="38100" dir="2700000" algn="tl">
                    <a:srgbClr val="000000">
                      <a:alpha val="43137"/>
                    </a:srgbClr>
                  </a:outerShdw>
                </a:effectLst>
                <a:latin typeface="Arial Black" pitchFamily="34" charset="0"/>
              </a:rPr>
              <a:t>(tratar todos los objetos naturales como máquinas, cuerpos humanos incluidos) </a:t>
            </a:r>
            <a:r>
              <a:rPr lang="es-ES" b="1" dirty="0">
                <a:latin typeface="Baskerville Old Face" pitchFamily="18" charset="0"/>
              </a:rPr>
              <a:t>funciona. Prometió que su método nos permitiría ser dueños y señores de la naturaleza, y cumplió su promesa.</a:t>
            </a:r>
          </a:p>
          <a:p>
            <a:pPr algn="just">
              <a:defRPr/>
            </a:pPr>
            <a:endParaRPr lang="es-ES" b="1" dirty="0">
              <a:latin typeface="Baskerville Old Face" pitchFamily="18" charset="0"/>
            </a:endParaRPr>
          </a:p>
          <a:p>
            <a:pPr algn="just">
              <a:defRPr/>
            </a:pPr>
            <a:r>
              <a:rPr lang="es-ES" b="1" dirty="0">
                <a:latin typeface="Baskerville Old Face" pitchFamily="18" charset="0"/>
              </a:rPr>
              <a:t>Descartes se lanzó en pos de la certidumbre en el conocimiento e inició esta búsqueda en sus Meditaciones metafísicas (1641), </a:t>
            </a:r>
            <a:r>
              <a:rPr lang="es-ES" b="1" dirty="0">
                <a:effectLst>
                  <a:outerShdw blurRad="38100" dist="38100" dir="2700000" algn="tl">
                    <a:srgbClr val="000000">
                      <a:alpha val="43137"/>
                    </a:srgbClr>
                  </a:outerShdw>
                </a:effectLst>
                <a:latin typeface="Baskerville Old Face" pitchFamily="18" charset="0"/>
              </a:rPr>
              <a:t>clasificando el conocimiento en tres categorías, según tuviera su origen en la autoridad, la experiencia sensorial o la razón. </a:t>
            </a:r>
            <a:endParaRPr lang="es-ES" b="1" dirty="0">
              <a:latin typeface="Baskerville Old Face" pitchFamily="18" charset="0"/>
            </a:endParaRPr>
          </a:p>
        </p:txBody>
      </p:sp>
      <p:pic>
        <p:nvPicPr>
          <p:cNvPr id="65539" name="Picture 1"/>
          <p:cNvPicPr>
            <a:picLocks noChangeAspect="1" noChangeArrowheads="1"/>
          </p:cNvPicPr>
          <p:nvPr/>
        </p:nvPicPr>
        <p:blipFill>
          <a:blip r:embed="rId2" cstate="print"/>
          <a:srcRect/>
          <a:stretch>
            <a:fillRect/>
          </a:stretch>
        </p:blipFill>
        <p:spPr bwMode="auto">
          <a:xfrm>
            <a:off x="345481" y="703680"/>
            <a:ext cx="2243658" cy="5245600"/>
          </a:xfrm>
          <a:prstGeom prst="rect">
            <a:avLst/>
          </a:prstGeom>
          <a:noFill/>
          <a:ln w="9525">
            <a:noFill/>
            <a:miter lim="800000"/>
            <a:headEnd/>
            <a:tailEnd/>
          </a:ln>
        </p:spPr>
      </p:pic>
      <p:sp>
        <p:nvSpPr>
          <p:cNvPr id="3" name="2 Rectángulo"/>
          <p:cNvSpPr/>
          <p:nvPr/>
        </p:nvSpPr>
        <p:spPr>
          <a:xfrm>
            <a:off x="2799232" y="692696"/>
            <a:ext cx="5630391"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endParaRPr lang="es-E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endParaRPr>
          </a:p>
          <a:p>
            <a:pPr algn="ctr"/>
            <a:r>
              <a:rPr lang="es-E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cs typeface="Aharoni" pitchFamily="2" charset="-79"/>
              </a:rPr>
              <a:t>La </a:t>
            </a:r>
            <a:r>
              <a:rPr lang="es-E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cs typeface="Aharoni" pitchFamily="2" charset="-79"/>
              </a:rPr>
              <a:t>objetividad prevalece sobre la subjetividad, que cae en </a:t>
            </a:r>
            <a:r>
              <a:rPr lang="es-E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cs typeface="Aharoni" pitchFamily="2" charset="-79"/>
              </a:rPr>
              <a:t>desuso</a:t>
            </a:r>
          </a:p>
          <a:p>
            <a:pPr algn="ctr"/>
            <a:endParaRPr lang="es-CO"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cs typeface="Aharoni"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857500" y="1700213"/>
            <a:ext cx="5143500" cy="3786187"/>
          </a:xfrm>
          <a:prstGeom prst="rect">
            <a:avLst/>
          </a:prstGeom>
          <a:noFill/>
          <a:ln w="9525">
            <a:noFill/>
            <a:miter lim="800000"/>
            <a:headEnd/>
            <a:tailEnd/>
          </a:ln>
        </p:spPr>
        <p:txBody>
          <a:bodyPr anchor="ctr">
            <a:spAutoFit/>
          </a:bodyPr>
          <a:lstStyle/>
          <a:p>
            <a:pPr algn="just">
              <a:defRPr/>
            </a:pPr>
            <a:r>
              <a:rPr lang="es-ES" b="1" dirty="0">
                <a:effectLst>
                  <a:outerShdw blurRad="38100" dist="38100" dir="2700000" algn="tl">
                    <a:srgbClr val="000000">
                      <a:alpha val="43137"/>
                    </a:srgbClr>
                  </a:outerShdw>
                </a:effectLst>
                <a:latin typeface="Baskerville Old Face" pitchFamily="18" charset="0"/>
              </a:rPr>
              <a:t>Ante todo, Descartes señalaba que podemos dudar de cualquier conocimiento que se origine en la autoridad; puesto que los expertos difieren en sus juicios, no existe manera cierta de optar entre ellos.</a:t>
            </a:r>
          </a:p>
          <a:p>
            <a:pPr algn="just">
              <a:defRPr/>
            </a:pPr>
            <a:endParaRPr lang="es-ES" b="1" dirty="0">
              <a:effectLst>
                <a:outerShdw blurRad="38100" dist="38100" dir="2700000" algn="tl">
                  <a:srgbClr val="000000">
                    <a:alpha val="43137"/>
                  </a:srgbClr>
                </a:outerShdw>
              </a:effectLst>
              <a:latin typeface="Baskerville Old Face" pitchFamily="18" charset="0"/>
            </a:endParaRPr>
          </a:p>
          <a:p>
            <a:pPr algn="just">
              <a:defRPr/>
            </a:pPr>
            <a:r>
              <a:rPr lang="es-ES" b="1" dirty="0">
                <a:effectLst>
                  <a:outerShdw blurRad="38100" dist="38100" dir="2700000" algn="tl">
                    <a:srgbClr val="000000">
                      <a:alpha val="43137"/>
                    </a:srgbClr>
                  </a:outerShdw>
                </a:effectLst>
                <a:latin typeface="Baskerville Old Face" pitchFamily="18" charset="0"/>
              </a:rPr>
              <a:t>Nos muestra cómo dudar de una clase de autoridad muy influyente en la cristiandad occidental, esto es, la revelación. Quizá Dios reveló ciertas verdades a los patriarcas bíblicos, como Moisés. Pero ¿cómo sabían que era Dios? Y si era Dios, ¿ellos entendieron? Y si entendieron, ¿lo supieron transmitir? Y si lo supieron transmitir, ¿cómo sabemos que nosotros entendemos? Y así sucesivamente.</a:t>
            </a:r>
            <a:endParaRPr lang="es-ES" sz="2400" b="1" dirty="0">
              <a:effectLst>
                <a:outerShdw blurRad="38100" dist="38100" dir="2700000" algn="tl">
                  <a:srgbClr val="000000">
                    <a:alpha val="43137"/>
                  </a:srgbClr>
                </a:outerShdw>
              </a:effectLst>
              <a:latin typeface="Baskerville Old Face" pitchFamily="18" charset="0"/>
            </a:endParaRPr>
          </a:p>
        </p:txBody>
      </p:sp>
      <p:pic>
        <p:nvPicPr>
          <p:cNvPr id="67587" name="Picture 4" descr="Crucificción"/>
          <p:cNvPicPr>
            <a:picLocks noChangeAspect="1" noChangeArrowheads="1"/>
          </p:cNvPicPr>
          <p:nvPr/>
        </p:nvPicPr>
        <p:blipFill>
          <a:blip r:embed="rId2" cstate="print"/>
          <a:srcRect/>
          <a:stretch>
            <a:fillRect/>
          </a:stretch>
        </p:blipFill>
        <p:spPr bwMode="auto">
          <a:xfrm>
            <a:off x="857250" y="1772817"/>
            <a:ext cx="1698625" cy="3656434"/>
          </a:xfrm>
          <a:prstGeom prst="rect">
            <a:avLst/>
          </a:prstGeom>
          <a:noFill/>
          <a:ln w="9525">
            <a:noFill/>
            <a:miter lim="800000"/>
            <a:headEnd/>
            <a:tailEnd/>
          </a:ln>
        </p:spPr>
      </p:pic>
      <p:sp>
        <p:nvSpPr>
          <p:cNvPr id="67588" name="WordArt 5"/>
          <p:cNvSpPr>
            <a:spLocks noChangeArrowheads="1" noChangeShapeType="1" noTextEdit="1"/>
          </p:cNvSpPr>
          <p:nvPr/>
        </p:nvSpPr>
        <p:spPr bwMode="auto">
          <a:xfrm>
            <a:off x="1547813" y="908050"/>
            <a:ext cx="6310312" cy="36036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DUDAR DE LA AUTORIDAD</a:t>
            </a:r>
          </a:p>
        </p:txBody>
      </p:sp>
      <p:sp>
        <p:nvSpPr>
          <p:cNvPr id="67589" name="Rectangle 6"/>
          <p:cNvSpPr>
            <a:spLocks noChangeArrowheads="1"/>
          </p:cNvSpPr>
          <p:nvPr/>
        </p:nvSpPr>
        <p:spPr bwMode="auto">
          <a:xfrm>
            <a:off x="863600" y="5643563"/>
            <a:ext cx="8280400" cy="461962"/>
          </a:xfrm>
          <a:prstGeom prst="rect">
            <a:avLst/>
          </a:prstGeom>
          <a:noFill/>
          <a:ln w="9525">
            <a:noFill/>
            <a:miter lim="800000"/>
            <a:headEnd/>
            <a:tailEnd/>
          </a:ln>
        </p:spPr>
        <p:txBody>
          <a:bodyPr>
            <a:spAutoFit/>
          </a:bodyPr>
          <a:lstStyle/>
          <a:p>
            <a:r>
              <a:rPr lang="es-ES" sz="2400" b="1">
                <a:latin typeface="Tahoma" pitchFamily="34" charset="0"/>
              </a:rPr>
              <a:t>De este modo, quedaba eliminada la autoridad...</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2" cstate="print"/>
          <a:srcRect/>
          <a:stretch>
            <a:fillRect/>
          </a:stretch>
        </p:blipFill>
        <p:spPr bwMode="auto">
          <a:xfrm>
            <a:off x="785786" y="764703"/>
            <a:ext cx="2130030" cy="473569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8" name="7 Rectángulo"/>
          <p:cNvSpPr/>
          <p:nvPr/>
        </p:nvSpPr>
        <p:spPr>
          <a:xfrm>
            <a:off x="3441607" y="3068960"/>
            <a:ext cx="4929188" cy="2431435"/>
          </a:xfrm>
          <a:prstGeom prst="rect">
            <a:avLst/>
          </a:prstGeom>
        </p:spPr>
        <p:txBody>
          <a:bodyPr>
            <a:spAutoFit/>
          </a:bodyPr>
          <a:lstStyle/>
          <a:p>
            <a:pPr algn="just">
              <a:defRPr/>
            </a:pPr>
            <a:r>
              <a:rPr lang="es-ES" sz="1900" b="1" dirty="0" smtClean="0">
                <a:effectLst>
                  <a:outerShdw blurRad="38100" dist="38100" dir="2700000" algn="tl">
                    <a:srgbClr val="000000">
                      <a:alpha val="43137"/>
                    </a:srgbClr>
                  </a:outerShdw>
                </a:effectLst>
                <a:latin typeface="Baskerville Old Face" pitchFamily="18" charset="0"/>
              </a:rPr>
              <a:t> </a:t>
            </a:r>
            <a:r>
              <a:rPr lang="es-ES" sz="1900" b="1" dirty="0">
                <a:effectLst>
                  <a:outerShdw blurRad="38100" dist="38100" dir="2700000" algn="tl">
                    <a:srgbClr val="000000">
                      <a:alpha val="43137"/>
                    </a:srgbClr>
                  </a:outerShdw>
                </a:effectLst>
                <a:latin typeface="Baskerville Old Face" pitchFamily="18" charset="0"/>
              </a:rPr>
              <a:t>No es prudente fiarse de quien nos ha engañado en alguna ocasión, por lo que será necesario someter a duda y, por lo tanto, poner en suspenso (asimilar a lo falso) todos los conocimientos que derivan de los sentidos. Puedo considerar, pues, que no hay certeza alguna en esos conocimientos, y considerar falsos todos los que se deriven de los sentidos.</a:t>
            </a:r>
            <a:endParaRPr lang="en-US" sz="1900" b="1" dirty="0">
              <a:effectLst>
                <a:outerShdw blurRad="38100" dist="38100" dir="2700000" algn="tl">
                  <a:srgbClr val="000000">
                    <a:alpha val="43137"/>
                  </a:srgbClr>
                </a:outerShdw>
              </a:effectLst>
              <a:latin typeface="Baskerville Old Face" pitchFamily="18" charset="0"/>
            </a:endParaRPr>
          </a:p>
        </p:txBody>
      </p:sp>
      <p:sp>
        <p:nvSpPr>
          <p:cNvPr id="5" name="4 Rectángulo"/>
          <p:cNvSpPr/>
          <p:nvPr/>
        </p:nvSpPr>
        <p:spPr>
          <a:xfrm>
            <a:off x="3441607" y="620688"/>
            <a:ext cx="5041765" cy="584775"/>
          </a:xfrm>
          <a:prstGeom prst="rect">
            <a:avLst/>
          </a:prstGeom>
          <a:noFill/>
        </p:spPr>
        <p:txBody>
          <a:bodyPr wrap="none" lIns="91440" tIns="45720" rIns="91440" bIns="45720">
            <a:spAutoFit/>
          </a:bodyPr>
          <a:lstStyle/>
          <a:p>
            <a:pPr algn="ctr"/>
            <a:r>
              <a:rPr lang="en-US" sz="3200" b="1" kern="10" cap="none" spc="0" dirty="0">
                <a:ln w="12700">
                  <a:solidFill>
                    <a:schemeClr val="tx2">
                      <a:satMod val="155000"/>
                    </a:schemeClr>
                  </a:solidFill>
                  <a:prstDash val="solid"/>
                </a:ln>
                <a:effectLst>
                  <a:outerShdw blurRad="41275" dist="20320" dir="1800000" algn="tl" rotWithShape="0">
                    <a:srgbClr val="000000">
                      <a:alpha val="40000"/>
                    </a:srgbClr>
                  </a:outerShdw>
                </a:effectLst>
                <a:latin typeface="Arial Black"/>
              </a:rPr>
              <a:t>Dudar de los sentidos</a:t>
            </a:r>
            <a:endParaRPr lang="en-US" sz="32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 name="1 Rectángulo"/>
          <p:cNvSpPr/>
          <p:nvPr/>
        </p:nvSpPr>
        <p:spPr>
          <a:xfrm>
            <a:off x="3203409" y="1484784"/>
            <a:ext cx="5135509" cy="132343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a:endParaRPr lang="es-CO" sz="1600" dirty="0" smtClean="0">
              <a:latin typeface="Arial Black" pitchFamily="34" charset="0"/>
            </a:endParaRPr>
          </a:p>
          <a:p>
            <a:pPr algn="ctr"/>
            <a:r>
              <a:rPr lang="es-CO" sz="1600" dirty="0" smtClean="0">
                <a:latin typeface="Arial Black" pitchFamily="34" charset="0"/>
              </a:rPr>
              <a:t>Descartes-argumenta- </a:t>
            </a:r>
            <a:r>
              <a:rPr lang="es-CO" sz="1600" dirty="0">
                <a:latin typeface="Arial Black" pitchFamily="34" charset="0"/>
              </a:rPr>
              <a:t>que los sentidos nos engañaban, como cuando introduzco un palo en el agua y parece </a:t>
            </a:r>
            <a:r>
              <a:rPr lang="es-CO" sz="1600" dirty="0" smtClean="0">
                <a:latin typeface="Arial Black" pitchFamily="34" charset="0"/>
              </a:rPr>
              <a:t>quebrado</a:t>
            </a:r>
          </a:p>
          <a:p>
            <a:pPr algn="ctr"/>
            <a:endParaRPr lang="es-CO" sz="1600" dirty="0">
              <a:latin typeface="Arial Black"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619672" y="1500188"/>
            <a:ext cx="6192688" cy="1200329"/>
          </a:xfrm>
          <a:prstGeom prst="rect">
            <a:avLst/>
          </a:prstGeom>
          <a:noFill/>
          <a:ln w="9525">
            <a:noFill/>
            <a:miter lim="800000"/>
            <a:headEnd/>
            <a:tailEnd/>
          </a:ln>
        </p:spPr>
        <p:txBody>
          <a:bodyPr wrap="square">
            <a:spAutoFit/>
          </a:bodyPr>
          <a:lstStyle/>
          <a:p>
            <a:pPr algn="just">
              <a:spcBef>
                <a:spcPct val="50000"/>
              </a:spcBef>
              <a:defRPr/>
            </a:pPr>
            <a:r>
              <a:rPr lang="es-MX" dirty="0">
                <a:effectLst>
                  <a:outerShdw blurRad="38100" dist="38100" dir="2700000" algn="tl">
                    <a:srgbClr val="000000">
                      <a:alpha val="43137"/>
                    </a:srgbClr>
                  </a:outerShdw>
                </a:effectLst>
                <a:latin typeface="Baskerville Old Face" pitchFamily="18" charset="0"/>
              </a:rPr>
              <a:t>En primer lugar, hay que dudar de todo lo que aprehendemos por medio de los sentidos. Estamos acostumbrados a formar </a:t>
            </a:r>
            <a:r>
              <a:rPr lang="es-MX" b="1" dirty="0">
                <a:effectLst>
                  <a:outerShdw blurRad="38100" dist="38100" dir="2700000" algn="tl">
                    <a:srgbClr val="000000">
                      <a:alpha val="43137"/>
                    </a:srgbClr>
                  </a:outerShdw>
                </a:effectLst>
                <a:latin typeface="Baskerville Old Face" pitchFamily="18" charset="0"/>
              </a:rPr>
              <a:t>ideas </a:t>
            </a:r>
            <a:r>
              <a:rPr lang="es-MX" dirty="0">
                <a:effectLst>
                  <a:outerShdw blurRad="38100" dist="38100" dir="2700000" algn="tl">
                    <a:srgbClr val="000000">
                      <a:alpha val="43137"/>
                    </a:srgbClr>
                  </a:outerShdw>
                </a:effectLst>
                <a:latin typeface="Baskerville Old Face" pitchFamily="18" charset="0"/>
              </a:rPr>
              <a:t>en nuestra mente cuya procedencia nunca hemos puesto en tela de juicio.</a:t>
            </a:r>
            <a:endParaRPr lang="es-ES" dirty="0">
              <a:effectLst>
                <a:outerShdw blurRad="38100" dist="38100" dir="2700000" algn="tl">
                  <a:srgbClr val="000000">
                    <a:alpha val="43137"/>
                  </a:srgbClr>
                </a:outerShdw>
              </a:effectLst>
              <a:latin typeface="Baskerville Old Face" pitchFamily="18" charset="0"/>
            </a:endParaRPr>
          </a:p>
        </p:txBody>
      </p:sp>
      <p:pic>
        <p:nvPicPr>
          <p:cNvPr id="69635" name="Picture 3" descr="puntosnegros ROCHARD"/>
          <p:cNvPicPr>
            <a:picLocks noChangeAspect="1" noChangeArrowheads="1"/>
          </p:cNvPicPr>
          <p:nvPr/>
        </p:nvPicPr>
        <p:blipFill>
          <a:blip r:embed="rId2" cstate="print"/>
          <a:srcRect/>
          <a:stretch>
            <a:fillRect/>
          </a:stretch>
        </p:blipFill>
        <p:spPr bwMode="auto">
          <a:xfrm>
            <a:off x="214313" y="2643188"/>
            <a:ext cx="8929687" cy="3954164"/>
          </a:xfrm>
          <a:prstGeom prst="rect">
            <a:avLst/>
          </a:prstGeom>
          <a:noFill/>
          <a:ln w="9525">
            <a:noFill/>
            <a:miter lim="800000"/>
            <a:headEnd/>
            <a:tailEnd/>
          </a:ln>
        </p:spPr>
      </p:pic>
      <p:sp>
        <p:nvSpPr>
          <p:cNvPr id="4" name="3 Rectángulo"/>
          <p:cNvSpPr/>
          <p:nvPr/>
        </p:nvSpPr>
        <p:spPr>
          <a:xfrm>
            <a:off x="928662" y="642918"/>
            <a:ext cx="7072362" cy="584775"/>
          </a:xfrm>
          <a:prstGeom prst="rect">
            <a:avLst/>
          </a:prstGeom>
          <a:noFill/>
        </p:spPr>
        <p:txBody>
          <a:bodyPr>
            <a:spAutoFit/>
          </a:bodyPr>
          <a:lstStyle/>
          <a:p>
            <a:pPr algn="ctr">
              <a:defRPr/>
            </a:pPr>
            <a:r>
              <a:rPr lang="es-MX" sz="3200" b="1" dirty="0">
                <a:ln w="17780" cmpd="sng">
                  <a:solidFill>
                    <a:srgbClr val="FFFFFF"/>
                  </a:solidFill>
                  <a:prstDash val="solid"/>
                  <a:miter lim="800000"/>
                </a:ln>
                <a:effectLst>
                  <a:outerShdw blurRad="50800" algn="tl" rotWithShape="0">
                    <a:srgbClr val="000000"/>
                  </a:outerShdw>
                </a:effectLst>
              </a:rPr>
              <a:t>Hay que dudar de los sentidos</a:t>
            </a:r>
            <a:endParaRPr lang="en-US" sz="3200" b="1" dirty="0">
              <a:ln w="17780" cmpd="sng">
                <a:solidFill>
                  <a:srgbClr val="FFFFFF"/>
                </a:solidFill>
                <a:prstDash val="solid"/>
                <a:miter lim="800000"/>
              </a:ln>
              <a:effectLst>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347864" y="2276872"/>
            <a:ext cx="5001196" cy="3139321"/>
          </a:xfrm>
          <a:prstGeom prst="rect">
            <a:avLst/>
          </a:prstGeom>
          <a:noFill/>
          <a:ln w="9525">
            <a:noFill/>
            <a:miter lim="800000"/>
            <a:headEnd/>
            <a:tailEnd/>
          </a:ln>
          <a:effectLst/>
        </p:spPr>
        <p:txBody>
          <a:bodyPr wrap="square" anchor="ctr">
            <a:spAutoFit/>
          </a:bodyPr>
          <a:lstStyle/>
          <a:p>
            <a:pPr algn="just">
              <a:defRPr/>
            </a:pPr>
            <a:r>
              <a:rPr lang="es-ES" b="1" dirty="0">
                <a:solidFill>
                  <a:srgbClr val="000000"/>
                </a:solidFill>
                <a:effectLst>
                  <a:outerShdw blurRad="38100" dist="38100" dir="2700000" algn="tl">
                    <a:srgbClr val="000000">
                      <a:alpha val="43137"/>
                    </a:srgbClr>
                  </a:outerShdw>
                </a:effectLst>
                <a:latin typeface="Baskerville Old Face" pitchFamily="18" charset="0"/>
                <a:ea typeface="Times New Roman" pitchFamily="18" charset="0"/>
                <a:cs typeface="Tahoma" pitchFamily="34" charset="0"/>
              </a:rPr>
              <a:t>Como no se basan en los datos de los sentidos, las verdades de razón (lógicas y matemáticas) no son alcanzadas por la duda, la cual recae sobre el conocimiento sensible. </a:t>
            </a:r>
            <a:endParaRPr lang="es-ES" b="1" dirty="0" smtClean="0">
              <a:solidFill>
                <a:srgbClr val="000000"/>
              </a:solidFill>
              <a:effectLst>
                <a:outerShdw blurRad="38100" dist="38100" dir="2700000" algn="tl">
                  <a:srgbClr val="000000">
                    <a:alpha val="43137"/>
                  </a:srgbClr>
                </a:outerShdw>
              </a:effectLst>
              <a:latin typeface="Baskerville Old Face" pitchFamily="18" charset="0"/>
              <a:ea typeface="Times New Roman" pitchFamily="18" charset="0"/>
              <a:cs typeface="Tahoma" pitchFamily="34" charset="0"/>
            </a:endParaRPr>
          </a:p>
          <a:p>
            <a:pPr algn="just">
              <a:defRPr/>
            </a:pPr>
            <a:endParaRPr lang="es-ES" b="1" dirty="0">
              <a:solidFill>
                <a:srgbClr val="000000"/>
              </a:solidFill>
              <a:effectLst>
                <a:outerShdw blurRad="38100" dist="38100" dir="2700000" algn="tl">
                  <a:srgbClr val="000000">
                    <a:alpha val="43137"/>
                  </a:srgbClr>
                </a:outerShdw>
              </a:effectLst>
              <a:latin typeface="Baskerville Old Face" pitchFamily="18" charset="0"/>
              <a:ea typeface="Times New Roman" pitchFamily="18" charset="0"/>
              <a:cs typeface="Tahoma" pitchFamily="34" charset="0"/>
            </a:endParaRPr>
          </a:p>
          <a:p>
            <a:pPr algn="just">
              <a:defRPr/>
            </a:pPr>
            <a:r>
              <a:rPr lang="es-ES" b="1" dirty="0" smtClean="0">
                <a:solidFill>
                  <a:srgbClr val="000000"/>
                </a:solidFill>
                <a:effectLst>
                  <a:outerShdw blurRad="38100" dist="38100" dir="2700000" algn="tl">
                    <a:srgbClr val="000000">
                      <a:alpha val="43137"/>
                    </a:srgbClr>
                  </a:outerShdw>
                </a:effectLst>
                <a:latin typeface="Baskerville Old Face" pitchFamily="18" charset="0"/>
                <a:ea typeface="Times New Roman" pitchFamily="18" charset="0"/>
                <a:cs typeface="Tahoma" pitchFamily="34" charset="0"/>
              </a:rPr>
              <a:t>Sin </a:t>
            </a:r>
            <a:r>
              <a:rPr lang="es-ES" b="1" dirty="0">
                <a:solidFill>
                  <a:srgbClr val="000000"/>
                </a:solidFill>
                <a:effectLst>
                  <a:outerShdw blurRad="38100" dist="38100" dir="2700000" algn="tl">
                    <a:srgbClr val="000000">
                      <a:alpha val="43137"/>
                    </a:srgbClr>
                  </a:outerShdw>
                </a:effectLst>
                <a:latin typeface="Baskerville Old Face" pitchFamily="18" charset="0"/>
                <a:ea typeface="Times New Roman" pitchFamily="18" charset="0"/>
                <a:cs typeface="Tahoma" pitchFamily="34" charset="0"/>
              </a:rPr>
              <a:t>embargo Descartes señala que más de una vez nos equivocamos al realizar algún cálculo, y lleva la duda al extremo de afirmar que podríamos estar siendo engañados por un </a:t>
            </a:r>
            <a:r>
              <a:rPr lang="es-ES" b="1" dirty="0" smtClean="0">
                <a:solidFill>
                  <a:srgbClr val="000000"/>
                </a:solidFill>
                <a:effectLst>
                  <a:outerShdw blurRad="38100" dist="38100" dir="2700000" algn="tl">
                    <a:srgbClr val="000000">
                      <a:alpha val="43137"/>
                    </a:srgbClr>
                  </a:outerShdw>
                </a:effectLst>
                <a:latin typeface="Baskerville Old Face" pitchFamily="18" charset="0"/>
                <a:ea typeface="Times New Roman" pitchFamily="18" charset="0"/>
                <a:cs typeface="Tahoma" pitchFamily="34" charset="0"/>
              </a:rPr>
              <a:t>“</a:t>
            </a:r>
            <a:r>
              <a:rPr lang="es-ES" b="1" dirty="0" smtClean="0">
                <a:solidFill>
                  <a:srgbClr val="000000"/>
                </a:solidFill>
                <a:effectLst>
                  <a:outerShdw blurRad="38100" dist="38100" dir="2700000" algn="tl">
                    <a:srgbClr val="000000">
                      <a:alpha val="43137"/>
                    </a:srgbClr>
                  </a:outerShdw>
                </a:effectLst>
                <a:latin typeface="Arial Black" pitchFamily="34" charset="0"/>
                <a:ea typeface="Times New Roman" pitchFamily="18" charset="0"/>
                <a:cs typeface="Tahoma" pitchFamily="34" charset="0"/>
              </a:rPr>
              <a:t>genio </a:t>
            </a:r>
            <a:r>
              <a:rPr lang="es-ES" b="1" dirty="0" err="1">
                <a:solidFill>
                  <a:srgbClr val="000000"/>
                </a:solidFill>
                <a:effectLst>
                  <a:outerShdw blurRad="38100" dist="38100" dir="2700000" algn="tl">
                    <a:srgbClr val="000000">
                      <a:alpha val="43137"/>
                    </a:srgbClr>
                  </a:outerShdw>
                </a:effectLst>
                <a:latin typeface="Arial Black" pitchFamily="34" charset="0"/>
                <a:ea typeface="Times New Roman" pitchFamily="18" charset="0"/>
                <a:cs typeface="Tahoma" pitchFamily="34" charset="0"/>
              </a:rPr>
              <a:t>maligo</a:t>
            </a:r>
            <a:r>
              <a:rPr lang="es-ES" b="1" dirty="0">
                <a:solidFill>
                  <a:srgbClr val="000000"/>
                </a:solidFill>
                <a:effectLst>
                  <a:outerShdw blurRad="38100" dist="38100" dir="2700000" algn="tl">
                    <a:srgbClr val="000000">
                      <a:alpha val="43137"/>
                    </a:srgbClr>
                  </a:outerShdw>
                </a:effectLst>
                <a:latin typeface="Arial Black" pitchFamily="34" charset="0"/>
                <a:ea typeface="Times New Roman" pitchFamily="18" charset="0"/>
                <a:cs typeface="Tahoma" pitchFamily="34" charset="0"/>
              </a:rPr>
              <a:t>" o "dios engañador", </a:t>
            </a:r>
            <a:r>
              <a:rPr lang="es-ES" b="1" dirty="0">
                <a:solidFill>
                  <a:srgbClr val="000000"/>
                </a:solidFill>
                <a:effectLst>
                  <a:outerShdw blurRad="38100" dist="38100" dir="2700000" algn="tl">
                    <a:srgbClr val="000000">
                      <a:alpha val="43137"/>
                    </a:srgbClr>
                  </a:outerShdw>
                </a:effectLst>
                <a:latin typeface="Baskerville Old Face" pitchFamily="18" charset="0"/>
                <a:ea typeface="Times New Roman" pitchFamily="18" charset="0"/>
                <a:cs typeface="Tahoma" pitchFamily="34" charset="0"/>
              </a:rPr>
              <a:t>astuto y poderoso. ¿Cómo podríamos defendernos de él?</a:t>
            </a:r>
          </a:p>
        </p:txBody>
      </p:sp>
      <p:sp>
        <p:nvSpPr>
          <p:cNvPr id="5" name="4 Rectángulo"/>
          <p:cNvSpPr/>
          <p:nvPr/>
        </p:nvSpPr>
        <p:spPr>
          <a:xfrm>
            <a:off x="3131840" y="1124744"/>
            <a:ext cx="4991182" cy="707886"/>
          </a:xfrm>
          <a:prstGeom prst="rect">
            <a:avLst/>
          </a:prstGeom>
          <a:noFill/>
        </p:spPr>
        <p:txBody>
          <a:bodyPr wrap="square" lIns="91440" tIns="45720" rIns="91440" bIns="45720">
            <a:spAutoFit/>
          </a:bodyPr>
          <a:lstStyle/>
          <a:p>
            <a:pPr algn="ctr"/>
            <a:r>
              <a:rPr lang="es-ES" sz="4000" b="1" cap="none" spc="0" dirty="0">
                <a:ln w="12700">
                  <a:solidFill>
                    <a:schemeClr val="tx2">
                      <a:satMod val="155000"/>
                    </a:schemeClr>
                  </a:solidFill>
                  <a:prstDash val="solid"/>
                </a:ln>
                <a:effectLst>
                  <a:outerShdw blurRad="41275" dist="20320" dir="1800000" algn="tl" rotWithShape="0">
                    <a:srgbClr val="000000">
                      <a:alpha val="40000"/>
                    </a:srgbClr>
                  </a:outerShdw>
                </a:effectLst>
              </a:rPr>
              <a:t>Dudar de la razón</a:t>
            </a:r>
            <a:endParaRPr lang="en-US" sz="40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71686" name="Picture 6" descr="http://www.k-minos.com/images/chagall-whitecrucifixion.jpg"/>
          <p:cNvPicPr>
            <a:picLocks noChangeAspect="1" noChangeArrowheads="1"/>
          </p:cNvPicPr>
          <p:nvPr/>
        </p:nvPicPr>
        <p:blipFill>
          <a:blip r:embed="rId2" cstate="print"/>
          <a:srcRect/>
          <a:stretch>
            <a:fillRect/>
          </a:stretch>
        </p:blipFill>
        <p:spPr bwMode="auto">
          <a:xfrm>
            <a:off x="539552" y="1412776"/>
            <a:ext cx="2520280" cy="410445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571750" y="1285875"/>
            <a:ext cx="6000750" cy="4770438"/>
          </a:xfrm>
          <a:prstGeom prst="rect">
            <a:avLst/>
          </a:prstGeom>
          <a:noFill/>
          <a:ln w="9525">
            <a:noFill/>
            <a:miter lim="800000"/>
            <a:headEnd/>
            <a:tailEnd/>
          </a:ln>
          <a:effectLst/>
        </p:spPr>
        <p:txBody>
          <a:bodyPr anchor="ctr">
            <a:spAutoFit/>
          </a:bodyPr>
          <a:lstStyle/>
          <a:p>
            <a:pPr marL="342900" indent="-342900" algn="just">
              <a:buFontTx/>
              <a:buAutoNum type="arabicPeriod"/>
              <a:defRPr/>
            </a:pPr>
            <a:r>
              <a:rPr lang="es-ES" sz="1600" b="1" dirty="0">
                <a:effectLst>
                  <a:outerShdw blurRad="38100" dist="38100" dir="2700000" algn="tl">
                    <a:srgbClr val="C0C0C0"/>
                  </a:outerShdw>
                </a:effectLst>
                <a:latin typeface="Arial Black" pitchFamily="34" charset="0"/>
              </a:rPr>
              <a:t>Regla de la evidencia. </a:t>
            </a:r>
            <a:r>
              <a:rPr lang="es-ES" sz="1600" b="1" dirty="0">
                <a:effectLst>
                  <a:outerShdw blurRad="38100" dist="38100" dir="2700000" algn="tl">
                    <a:srgbClr val="C0C0C0"/>
                  </a:outerShdw>
                </a:effectLst>
                <a:latin typeface="Baskerville Old Face" pitchFamily="18" charset="0"/>
              </a:rPr>
              <a:t>Admitir únicamente como verdadero aquello que se presente a nuestra razón como evidente, es decir aquello cuya negación implique una contradicción. Para Descartes las características de la evidencia son la claridad y la distinción, es decir que sea percibida sin obstáculos y separada de cualquier otra idea.</a:t>
            </a:r>
          </a:p>
          <a:p>
            <a:pPr marL="342900" indent="-342900" algn="just">
              <a:buFontTx/>
              <a:buAutoNum type="arabicPeriod"/>
              <a:defRPr/>
            </a:pPr>
            <a:endParaRPr lang="es-ES" sz="1600" b="1" dirty="0">
              <a:effectLst>
                <a:outerShdw blurRad="38100" dist="38100" dir="2700000" algn="tl">
                  <a:srgbClr val="C0C0C0"/>
                </a:outerShdw>
              </a:effectLst>
              <a:latin typeface="Baskerville Old Face" pitchFamily="18" charset="0"/>
            </a:endParaRPr>
          </a:p>
          <a:p>
            <a:pPr marL="342900" indent="-342900" algn="just">
              <a:buFontTx/>
              <a:buAutoNum type="arabicPeriod"/>
              <a:defRPr/>
            </a:pPr>
            <a:r>
              <a:rPr lang="es-ES" sz="1600" b="1" dirty="0">
                <a:effectLst>
                  <a:outerShdw blurRad="38100" dist="38100" dir="2700000" algn="tl">
                    <a:srgbClr val="C0C0C0"/>
                  </a:outerShdw>
                </a:effectLst>
                <a:latin typeface="Arial Black" pitchFamily="34" charset="0"/>
              </a:rPr>
              <a:t>Regla del Análisis. </a:t>
            </a:r>
            <a:r>
              <a:rPr lang="es-ES" sz="1600" b="1" dirty="0">
                <a:effectLst>
                  <a:outerShdw blurRad="38100" dist="38100" dir="2700000" algn="tl">
                    <a:srgbClr val="C0C0C0"/>
                  </a:outerShdw>
                </a:effectLst>
                <a:latin typeface="Baskerville Old Face" pitchFamily="18" charset="0"/>
              </a:rPr>
              <a:t>Dividir cada una de las dificultades que se han de examinar en el mayor número de partes posibles y necesarias para resolverlas mejor de manera que podamos llegar a acciones claras, a intuiciones.</a:t>
            </a:r>
          </a:p>
          <a:p>
            <a:pPr marL="342900" indent="-342900" algn="just">
              <a:buFontTx/>
              <a:buAutoNum type="arabicPeriod"/>
              <a:defRPr/>
            </a:pPr>
            <a:endParaRPr lang="es-ES" sz="1600" b="1" dirty="0">
              <a:effectLst>
                <a:outerShdw blurRad="38100" dist="38100" dir="2700000" algn="tl">
                  <a:srgbClr val="C0C0C0"/>
                </a:outerShdw>
              </a:effectLst>
              <a:latin typeface="Baskerville Old Face" pitchFamily="18" charset="0"/>
            </a:endParaRPr>
          </a:p>
          <a:p>
            <a:pPr marL="342900" indent="-342900" algn="just">
              <a:buFontTx/>
              <a:buAutoNum type="arabicPeriod"/>
              <a:defRPr/>
            </a:pPr>
            <a:r>
              <a:rPr lang="es-ES" sz="1600" b="1" dirty="0">
                <a:effectLst>
                  <a:outerShdw blurRad="38100" dist="38100" dir="2700000" algn="tl">
                    <a:srgbClr val="C0C0C0"/>
                  </a:outerShdw>
                </a:effectLst>
                <a:latin typeface="Arial Black" pitchFamily="34" charset="0"/>
              </a:rPr>
              <a:t>Regla de la síntesis:</a:t>
            </a:r>
            <a:r>
              <a:rPr lang="es-ES" sz="1600" b="1" dirty="0">
                <a:effectLst>
                  <a:outerShdw blurRad="38100" dist="38100" dir="2700000" algn="tl">
                    <a:srgbClr val="C0C0C0"/>
                  </a:outerShdw>
                </a:effectLst>
                <a:latin typeface="Baskerville Old Face" pitchFamily="18" charset="0"/>
              </a:rPr>
              <a:t> a partir de las ideas simples y evidentes percibidas por la intuición, empezar un proceso de reducción mediante una cadena intuiciones, hasta llegar a reconstruir lo más complejo.</a:t>
            </a:r>
          </a:p>
          <a:p>
            <a:pPr marL="342900" indent="-342900" algn="just">
              <a:buFontTx/>
              <a:buAutoNum type="arabicPeriod"/>
              <a:defRPr/>
            </a:pPr>
            <a:endParaRPr lang="es-ES" sz="1600" b="1" dirty="0">
              <a:effectLst>
                <a:outerShdw blurRad="38100" dist="38100" dir="2700000" algn="tl">
                  <a:srgbClr val="C0C0C0"/>
                </a:outerShdw>
              </a:effectLst>
              <a:latin typeface="Baskerville Old Face" pitchFamily="18" charset="0"/>
            </a:endParaRPr>
          </a:p>
          <a:p>
            <a:pPr marL="342900" indent="-342900" algn="just">
              <a:buFontTx/>
              <a:buAutoNum type="arabicPeriod"/>
              <a:defRPr/>
            </a:pPr>
            <a:r>
              <a:rPr lang="es-ES" sz="1600" b="1" dirty="0">
                <a:effectLst>
                  <a:outerShdw blurRad="38100" dist="38100" dir="2700000" algn="tl">
                    <a:srgbClr val="C0C0C0"/>
                  </a:outerShdw>
                </a:effectLst>
                <a:latin typeface="Arial Black" pitchFamily="34" charset="0"/>
              </a:rPr>
              <a:t>Regla de la enumeración</a:t>
            </a:r>
            <a:r>
              <a:rPr lang="es-ES" sz="1600" dirty="0">
                <a:effectLst>
                  <a:outerShdw blurRad="38100" dist="38100" dir="2700000" algn="tl">
                    <a:srgbClr val="C0C0C0"/>
                  </a:outerShdw>
                </a:effectLst>
                <a:latin typeface="Baskerville Old Face" pitchFamily="18" charset="0"/>
              </a:rPr>
              <a:t>: </a:t>
            </a:r>
            <a:r>
              <a:rPr lang="es-ES" sz="1600" b="1" dirty="0">
                <a:effectLst>
                  <a:outerShdw blurRad="38100" dist="38100" dir="2700000" algn="tl">
                    <a:srgbClr val="C0C0C0"/>
                  </a:outerShdw>
                </a:effectLst>
                <a:latin typeface="Baskerville Old Face" pitchFamily="18" charset="0"/>
              </a:rPr>
              <a:t>revisar y comprobar todo el proceso de análisis y síntesis.</a:t>
            </a:r>
            <a:endParaRPr lang="es-ES" sz="1600" dirty="0">
              <a:latin typeface="Baskerville Old Face" pitchFamily="18" charset="0"/>
            </a:endParaRPr>
          </a:p>
        </p:txBody>
      </p:sp>
      <p:sp>
        <p:nvSpPr>
          <p:cNvPr id="6" name="5 Rectángulo"/>
          <p:cNvSpPr/>
          <p:nvPr/>
        </p:nvSpPr>
        <p:spPr>
          <a:xfrm>
            <a:off x="2643174" y="500042"/>
            <a:ext cx="6000792" cy="584775"/>
          </a:xfrm>
          <a:prstGeom prst="rect">
            <a:avLst/>
          </a:prstGeom>
          <a:noFill/>
        </p:spPr>
        <p:txBody>
          <a:bodyPr>
            <a:spAutoFit/>
          </a:bodyPr>
          <a:lstStyle/>
          <a:p>
            <a:pPr algn="ctr">
              <a:defRPr/>
            </a:pPr>
            <a:r>
              <a:rPr lang="es-ES" sz="3200" b="1" dirty="0">
                <a:ln w="17780" cmpd="sng">
                  <a:solidFill>
                    <a:srgbClr val="FFFFFF"/>
                  </a:solidFill>
                  <a:prstDash val="solid"/>
                  <a:miter lim="800000"/>
                </a:ln>
                <a:solidFill>
                  <a:schemeClr val="tx2"/>
                </a:solidFill>
                <a:effectLst>
                  <a:outerShdw blurRad="50800" algn="tl" rotWithShape="0">
                    <a:srgbClr val="000000"/>
                  </a:outerShdw>
                </a:effectLst>
              </a:rPr>
              <a:t>Las cuatro reglas del método</a:t>
            </a:r>
          </a:p>
        </p:txBody>
      </p:sp>
      <p:pic>
        <p:nvPicPr>
          <p:cNvPr id="72708" name="Picture 7" descr="mi sociología"/>
          <p:cNvPicPr>
            <a:picLocks noChangeAspect="1" noChangeArrowheads="1"/>
          </p:cNvPicPr>
          <p:nvPr/>
        </p:nvPicPr>
        <p:blipFill>
          <a:blip r:embed="rId2" cstate="print"/>
          <a:srcRect/>
          <a:stretch>
            <a:fillRect/>
          </a:stretch>
        </p:blipFill>
        <p:spPr bwMode="auto">
          <a:xfrm>
            <a:off x="642938" y="571500"/>
            <a:ext cx="1696814" cy="1357313"/>
          </a:xfrm>
          <a:prstGeom prst="rect">
            <a:avLst/>
          </a:prstGeom>
          <a:noFill/>
          <a:ln w="3175">
            <a:solidFill>
              <a:schemeClr val="tx1"/>
            </a:solidFill>
            <a:miter lim="800000"/>
            <a:headEnd/>
            <a:tailEnd/>
          </a:ln>
        </p:spPr>
      </p:pic>
      <p:pic>
        <p:nvPicPr>
          <p:cNvPr id="72709" name="Picture 7" descr="http://www.uoregon.edu/~toadvine/pics/Descartes.JPG">
            <a:hlinkClick r:id="rId3"/>
          </p:cNvPr>
          <p:cNvPicPr>
            <a:picLocks noChangeAspect="1" noChangeArrowheads="1"/>
          </p:cNvPicPr>
          <p:nvPr/>
        </p:nvPicPr>
        <p:blipFill>
          <a:blip r:embed="rId4" cstate="print"/>
          <a:srcRect/>
          <a:stretch>
            <a:fillRect/>
          </a:stretch>
        </p:blipFill>
        <p:spPr bwMode="auto">
          <a:xfrm>
            <a:off x="642938" y="2214563"/>
            <a:ext cx="1768822" cy="37147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131840" y="2327974"/>
            <a:ext cx="5184576" cy="2800767"/>
          </a:xfrm>
          <a:prstGeom prst="rect">
            <a:avLst/>
          </a:prstGeom>
          <a:noFill/>
          <a:ln w="9525">
            <a:noFill/>
            <a:miter lim="800000"/>
            <a:headEnd/>
            <a:tailEnd/>
          </a:ln>
          <a:effectLst/>
        </p:spPr>
        <p:txBody>
          <a:bodyPr wrap="square" anchor="ctr">
            <a:spAutoFit/>
          </a:bodyPr>
          <a:lstStyle/>
          <a:p>
            <a:pPr algn="just">
              <a:defRPr/>
            </a:pPr>
            <a:r>
              <a:rPr lang="es-ES" sz="1600" b="1" dirty="0">
                <a:effectLst>
                  <a:outerShdw blurRad="38100" dist="38100" dir="2700000" algn="tl">
                    <a:srgbClr val="C0C0C0"/>
                  </a:outerShdw>
                </a:effectLst>
                <a:latin typeface="Cambria Math" pitchFamily="18" charset="0"/>
                <a:ea typeface="Cambria Math" pitchFamily="18" charset="0"/>
              </a:rPr>
              <a:t>Pensar y pensar lógicamente, son sinónimos en la Modernidad. Poner en movimiento la razón, que es la esencia del hombre según Descartes, permite el estudio sistemático del mundo, </a:t>
            </a:r>
            <a:r>
              <a:rPr lang="es-ES" sz="1600" b="1" dirty="0">
                <a:effectLst>
                  <a:outerShdw blurRad="38100" dist="38100" dir="2700000" algn="tl">
                    <a:srgbClr val="C0C0C0"/>
                  </a:outerShdw>
                </a:effectLst>
                <a:latin typeface="Arial Black" pitchFamily="34" charset="0"/>
                <a:ea typeface="Cambria Math" pitchFamily="18" charset="0"/>
              </a:rPr>
              <a:t>logrando así una mayor eficacia en los resultados del conocimiento,</a:t>
            </a:r>
            <a:r>
              <a:rPr lang="es-ES" sz="1600" b="1" dirty="0">
                <a:effectLst>
                  <a:outerShdw blurRad="38100" dist="38100" dir="2700000" algn="tl">
                    <a:srgbClr val="C0C0C0"/>
                  </a:outerShdw>
                </a:effectLst>
                <a:latin typeface="Cambria Math" pitchFamily="18" charset="0"/>
                <a:ea typeface="Cambria Math" pitchFamily="18" charset="0"/>
              </a:rPr>
              <a:t> y utilizando mejor la naturaleza, la cual está puesta a la razón, para que ésta la ponga a su servicio. </a:t>
            </a:r>
          </a:p>
          <a:p>
            <a:pPr algn="just">
              <a:defRPr/>
            </a:pPr>
            <a:endParaRPr lang="es-ES" sz="1600" b="1" dirty="0">
              <a:effectLst>
                <a:outerShdw blurRad="38100" dist="38100" dir="2700000" algn="tl">
                  <a:srgbClr val="C0C0C0"/>
                </a:outerShdw>
              </a:effectLst>
              <a:latin typeface="Cambria Math" pitchFamily="18" charset="0"/>
              <a:ea typeface="Cambria Math" pitchFamily="18" charset="0"/>
            </a:endParaRPr>
          </a:p>
          <a:p>
            <a:pPr algn="just">
              <a:defRPr/>
            </a:pPr>
            <a:r>
              <a:rPr lang="es-ES" sz="1600" b="1" dirty="0">
                <a:effectLst>
                  <a:outerShdw blurRad="38100" dist="38100" dir="2700000" algn="tl">
                    <a:srgbClr val="C0C0C0"/>
                  </a:outerShdw>
                </a:effectLst>
                <a:latin typeface="Cambria Math" pitchFamily="18" charset="0"/>
                <a:ea typeface="Cambria Math" pitchFamily="18" charset="0"/>
              </a:rPr>
              <a:t>El éxito de esta nueva actitud en términos del gran desarrollo del </a:t>
            </a:r>
            <a:r>
              <a:rPr lang="es-ES" sz="1600" b="1" dirty="0">
                <a:effectLst>
                  <a:outerShdw blurRad="38100" dist="38100" dir="2700000" algn="tl">
                    <a:srgbClr val="C0C0C0"/>
                  </a:outerShdw>
                </a:effectLst>
                <a:latin typeface="Arial Black" pitchFamily="34" charset="0"/>
                <a:ea typeface="Cambria Math" pitchFamily="18" charset="0"/>
              </a:rPr>
              <a:t>pensar instrumental </a:t>
            </a:r>
            <a:r>
              <a:rPr lang="es-ES" sz="1600" b="1" dirty="0">
                <a:effectLst>
                  <a:outerShdw blurRad="38100" dist="38100" dir="2700000" algn="tl">
                    <a:srgbClr val="C0C0C0"/>
                  </a:outerShdw>
                </a:effectLst>
                <a:latin typeface="Cambria Math" pitchFamily="18" charset="0"/>
                <a:ea typeface="Cambria Math" pitchFamily="18" charset="0"/>
              </a:rPr>
              <a:t>se traduce en la eclosión de lo tecnológico.</a:t>
            </a:r>
            <a:endParaRPr lang="es-ES" sz="1600" dirty="0">
              <a:effectLst>
                <a:outerShdw blurRad="38100" dist="38100" dir="2700000" algn="tl">
                  <a:srgbClr val="C0C0C0"/>
                </a:outerShdw>
              </a:effectLst>
              <a:latin typeface="Cambria Math" pitchFamily="18" charset="0"/>
              <a:ea typeface="Cambria Math" pitchFamily="18" charset="0"/>
            </a:endParaRPr>
          </a:p>
        </p:txBody>
      </p:sp>
      <p:sp>
        <p:nvSpPr>
          <p:cNvPr id="21508" name="WordArt 5"/>
          <p:cNvSpPr>
            <a:spLocks noChangeArrowheads="1" noChangeShapeType="1" noTextEdit="1"/>
          </p:cNvSpPr>
          <p:nvPr/>
        </p:nvSpPr>
        <p:spPr bwMode="auto">
          <a:xfrm>
            <a:off x="1115616" y="1124744"/>
            <a:ext cx="7456912" cy="380189"/>
          </a:xfrm>
          <a:prstGeom prst="rect">
            <a:avLst/>
          </a:prstGeom>
        </p:spPr>
        <p:txBody>
          <a:bodyPr wrap="none" fromWordArt="1">
            <a:prstTxWarp prst="textPlain">
              <a:avLst>
                <a:gd name="adj" fmla="val 50000"/>
              </a:avLst>
            </a:prstTxWarp>
          </a:bodyPr>
          <a:lstStyle/>
          <a:p>
            <a:pPr algn="ctr">
              <a:defRPr/>
            </a:pPr>
            <a:r>
              <a:rPr lang="es-ES" sz="3600" kern="10" dirty="0">
                <a:ln w="9525">
                  <a:solidFill>
                    <a:srgbClr val="000000"/>
                  </a:solidFill>
                  <a:round/>
                  <a:headEnd/>
                  <a:tailEnd/>
                </a:ln>
                <a:latin typeface="Arial Black"/>
              </a:rPr>
              <a:t>LA EFICACIA DEL CONOCIMIENTO EN LA MODERNIDAD</a:t>
            </a:r>
          </a:p>
        </p:txBody>
      </p:sp>
      <p:pic>
        <p:nvPicPr>
          <p:cNvPr id="73735" name="Picture 7" descr="http://t3.gstatic.com/images?q=tbn:ANd9GcQsAlS44CsU0BWHZh-Yr8rjLRf2n7B7aX_4HAvLOplW8Jlv3X7T"/>
          <p:cNvPicPr>
            <a:picLocks noChangeAspect="1" noChangeArrowheads="1"/>
          </p:cNvPicPr>
          <p:nvPr/>
        </p:nvPicPr>
        <p:blipFill>
          <a:blip r:embed="rId2" cstate="print"/>
          <a:srcRect/>
          <a:stretch>
            <a:fillRect/>
          </a:stretch>
        </p:blipFill>
        <p:spPr bwMode="auto">
          <a:xfrm>
            <a:off x="611560" y="2204864"/>
            <a:ext cx="2160240" cy="309634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484438" y="2635250"/>
            <a:ext cx="6210300" cy="381000"/>
          </a:xfrm>
          <a:prstGeom prst="rect">
            <a:avLst/>
          </a:prstGeom>
          <a:noFill/>
          <a:ln w="12700">
            <a:noFill/>
            <a:miter lim="800000"/>
            <a:headEnd type="none" w="sm" len="sm"/>
            <a:tailEnd type="none" w="sm" len="sm"/>
          </a:ln>
        </p:spPr>
        <p:txBody>
          <a:bodyPr anchor="ctr">
            <a:spAutoFit/>
          </a:bodyPr>
          <a:lstStyle/>
          <a:p>
            <a:pPr algn="just"/>
            <a:endParaRPr lang="en-US" sz="1900"/>
          </a:p>
        </p:txBody>
      </p:sp>
      <p:sp>
        <p:nvSpPr>
          <p:cNvPr id="48135" name="Rectangle 7"/>
          <p:cNvSpPr>
            <a:spLocks noChangeArrowheads="1"/>
          </p:cNvSpPr>
          <p:nvPr/>
        </p:nvSpPr>
        <p:spPr bwMode="auto">
          <a:xfrm>
            <a:off x="3571875" y="2071688"/>
            <a:ext cx="4500563" cy="2554287"/>
          </a:xfrm>
          <a:prstGeom prst="rect">
            <a:avLst/>
          </a:prstGeom>
          <a:noFill/>
          <a:ln w="9525">
            <a:noFill/>
            <a:miter lim="800000"/>
            <a:headEnd/>
            <a:tailEnd/>
          </a:ln>
          <a:effectLst/>
        </p:spPr>
        <p:txBody>
          <a:bodyPr anchor="ctr">
            <a:spAutoFit/>
          </a:bodyPr>
          <a:lstStyle/>
          <a:p>
            <a:pPr algn="just" eaLnBrk="0" hangingPunct="0">
              <a:defRPr/>
            </a:pPr>
            <a:r>
              <a:rPr lang="es-ES" sz="2000" dirty="0">
                <a:effectLst>
                  <a:outerShdw blurRad="38100" dist="38100" dir="2700000" algn="tl">
                    <a:srgbClr val="000000">
                      <a:alpha val="43137"/>
                    </a:srgbClr>
                  </a:outerShdw>
                </a:effectLst>
                <a:latin typeface="Tahoma" pitchFamily="34" charset="0"/>
              </a:rPr>
              <a:t>Su teoría le permite encontrar el suelo firme para la Ciencia no en el </a:t>
            </a:r>
            <a:r>
              <a:rPr lang="es-ES" sz="2000" i="1" dirty="0">
                <a:effectLst>
                  <a:outerShdw blurRad="38100" dist="38100" dir="2700000" algn="tl">
                    <a:srgbClr val="000000">
                      <a:alpha val="43137"/>
                    </a:srgbClr>
                  </a:outerShdw>
                </a:effectLst>
                <a:latin typeface="Tahoma" pitchFamily="34" charset="0"/>
              </a:rPr>
              <a:t>noúmeno</a:t>
            </a:r>
            <a:r>
              <a:rPr lang="es-ES" sz="2000" dirty="0">
                <a:effectLst>
                  <a:outerShdw blurRad="38100" dist="38100" dir="2700000" algn="tl">
                    <a:srgbClr val="000000">
                      <a:alpha val="43137"/>
                    </a:srgbClr>
                  </a:outerShdw>
                </a:effectLst>
                <a:latin typeface="Tahoma" pitchFamily="34" charset="0"/>
              </a:rPr>
              <a:t> —en la realidad, en la cosa en sí— sino en el propio sujeto, portador de formas universales que obtienen de la experiencia la materia indispensable para construir su objeto de conocimiento, el </a:t>
            </a:r>
            <a:r>
              <a:rPr lang="es-ES" sz="2000" i="1" dirty="0">
                <a:effectLst>
                  <a:outerShdw blurRad="38100" dist="38100" dir="2700000" algn="tl">
                    <a:srgbClr val="000000">
                      <a:alpha val="43137"/>
                    </a:srgbClr>
                  </a:outerShdw>
                </a:effectLst>
                <a:latin typeface="Tahoma" pitchFamily="34" charset="0"/>
              </a:rPr>
              <a:t>fenómeno</a:t>
            </a:r>
            <a:r>
              <a:rPr lang="es-ES" sz="2000" dirty="0">
                <a:effectLst>
                  <a:outerShdw blurRad="38100" dist="38100" dir="2700000" algn="tl">
                    <a:srgbClr val="000000">
                      <a:alpha val="43137"/>
                    </a:srgbClr>
                  </a:outerShdw>
                </a:effectLst>
                <a:latin typeface="Tahoma" pitchFamily="34" charset="0"/>
              </a:rPr>
              <a:t>.</a:t>
            </a:r>
          </a:p>
        </p:txBody>
      </p:sp>
      <p:pic>
        <p:nvPicPr>
          <p:cNvPr id="74756" name="Picture 13"/>
          <p:cNvPicPr>
            <a:picLocks noChangeAspect="1" noChangeArrowheads="1"/>
          </p:cNvPicPr>
          <p:nvPr/>
        </p:nvPicPr>
        <p:blipFill>
          <a:blip r:embed="rId3" cstate="print"/>
          <a:srcRect/>
          <a:stretch>
            <a:fillRect/>
          </a:stretch>
        </p:blipFill>
        <p:spPr bwMode="auto">
          <a:xfrm>
            <a:off x="971600" y="1988840"/>
            <a:ext cx="2143125" cy="2786063"/>
          </a:xfrm>
          <a:prstGeom prst="rect">
            <a:avLst/>
          </a:prstGeom>
          <a:noFill/>
          <a:ln w="9525">
            <a:noFill/>
            <a:miter lim="800000"/>
            <a:headEnd/>
            <a:tailEnd/>
          </a:ln>
        </p:spPr>
      </p:pic>
      <p:sp>
        <p:nvSpPr>
          <p:cNvPr id="74757" name="WordArt 9"/>
          <p:cNvSpPr>
            <a:spLocks noChangeArrowheads="1" noChangeShapeType="1" noTextEdit="1"/>
          </p:cNvSpPr>
          <p:nvPr/>
        </p:nvSpPr>
        <p:spPr bwMode="auto">
          <a:xfrm>
            <a:off x="1000125" y="908720"/>
            <a:ext cx="7019925" cy="381918"/>
          </a:xfrm>
          <a:prstGeom prst="rect">
            <a:avLst/>
          </a:prstGeom>
        </p:spPr>
        <p:txBody>
          <a:bodyPr wrap="none" fromWordArt="1">
            <a:prstTxWarp prst="textPlain">
              <a:avLst>
                <a:gd name="adj" fmla="val 50000"/>
              </a:avLst>
            </a:prstTxWarp>
          </a:bodyPr>
          <a:lstStyle/>
          <a:p>
            <a:pPr algn="ctr"/>
            <a:r>
              <a:rPr lang="es-ES" sz="2000" kern="10" dirty="0">
                <a:ln w="9525">
                  <a:solidFill>
                    <a:srgbClr val="000000"/>
                  </a:solidFill>
                  <a:round/>
                  <a:headEnd/>
                  <a:tailEnd/>
                </a:ln>
                <a:latin typeface="Arial Black"/>
              </a:rPr>
              <a:t>Fundamentos del conocimiento científico en Kant</a:t>
            </a:r>
            <a:endParaRPr lang="en-US" sz="2000" kern="10" dirty="0">
              <a:ln w="9525">
                <a:solidFill>
                  <a:srgbClr val="000000"/>
                </a:solidFill>
                <a:round/>
                <a:headEnd/>
                <a:tailEnd/>
              </a:ln>
              <a:latin typeface="Arial Black"/>
            </a:endParaRP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Fresco renacentista por el genio del arte italiano Miguel Angel."/>
          <p:cNvPicPr>
            <a:picLocks noChangeAspect="1" noChangeArrowheads="1"/>
          </p:cNvPicPr>
          <p:nvPr/>
        </p:nvPicPr>
        <p:blipFill>
          <a:blip r:embed="rId2" cstate="print"/>
          <a:srcRect/>
          <a:stretch>
            <a:fillRect/>
          </a:stretch>
        </p:blipFill>
        <p:spPr bwMode="auto">
          <a:xfrm>
            <a:off x="4286250" y="285750"/>
            <a:ext cx="4319588" cy="6008688"/>
          </a:xfrm>
          <a:prstGeom prst="rect">
            <a:avLst/>
          </a:prstGeom>
          <a:noFill/>
          <a:ln w="9525">
            <a:noFill/>
            <a:miter lim="800000"/>
            <a:headEnd/>
            <a:tailEnd/>
          </a:ln>
        </p:spPr>
      </p:pic>
      <p:sp>
        <p:nvSpPr>
          <p:cNvPr id="50179" name="WordArt 6"/>
          <p:cNvSpPr>
            <a:spLocks noChangeArrowheads="1" noChangeShapeType="1" noTextEdit="1"/>
          </p:cNvSpPr>
          <p:nvPr/>
        </p:nvSpPr>
        <p:spPr bwMode="auto">
          <a:xfrm>
            <a:off x="428625" y="1357313"/>
            <a:ext cx="3168650" cy="1362075"/>
          </a:xfrm>
          <a:prstGeom prst="rect">
            <a:avLst/>
          </a:prstGeom>
        </p:spPr>
        <p:txBody>
          <a:bodyPr wrap="none" fromWordArt="1">
            <a:prstTxWarp prst="textPlain">
              <a:avLst>
                <a:gd name="adj" fmla="val 50000"/>
              </a:avLst>
            </a:prstTxWarp>
          </a:bodyPr>
          <a:lstStyle/>
          <a:p>
            <a:pPr algn="ctr"/>
            <a:r>
              <a:rPr lang="en-US" sz="3600" kern="10">
                <a:ln w="28575">
                  <a:solidFill>
                    <a:srgbClr val="000000"/>
                  </a:solidFill>
                  <a:round/>
                  <a:headEnd/>
                  <a:tailEnd/>
                </a:ln>
                <a:solidFill>
                  <a:srgbClr val="FFFFFF"/>
                </a:solidFill>
                <a:latin typeface="Arial Black"/>
              </a:rPr>
              <a:t>El Renacimiento</a:t>
            </a:r>
          </a:p>
          <a:p>
            <a:pPr algn="ctr"/>
            <a:r>
              <a:rPr lang="en-US" sz="3600" kern="10">
                <a:ln w="28575">
                  <a:solidFill>
                    <a:srgbClr val="000000"/>
                  </a:solidFill>
                  <a:round/>
                  <a:headEnd/>
                  <a:tailEnd/>
                </a:ln>
                <a:solidFill>
                  <a:srgbClr val="FFFFFF"/>
                </a:solidFill>
                <a:latin typeface="Arial Black"/>
              </a:rPr>
              <a:t>Como ruptura</a:t>
            </a:r>
          </a:p>
        </p:txBody>
      </p:sp>
      <p:sp>
        <p:nvSpPr>
          <p:cNvPr id="50180" name="Text Box 7"/>
          <p:cNvSpPr txBox="1">
            <a:spLocks noChangeArrowheads="1"/>
          </p:cNvSpPr>
          <p:nvPr/>
        </p:nvSpPr>
        <p:spPr bwMode="auto">
          <a:xfrm>
            <a:off x="214313" y="3143250"/>
            <a:ext cx="3714750" cy="1016000"/>
          </a:xfrm>
          <a:prstGeom prst="rect">
            <a:avLst/>
          </a:prstGeom>
          <a:noFill/>
          <a:ln w="9525">
            <a:noFill/>
            <a:miter lim="800000"/>
            <a:headEnd/>
            <a:tailEnd/>
          </a:ln>
        </p:spPr>
        <p:txBody>
          <a:bodyPr>
            <a:spAutoFit/>
          </a:bodyPr>
          <a:lstStyle/>
          <a:p>
            <a:pPr algn="ctr"/>
            <a:r>
              <a:rPr lang="es-ES" sz="2000">
                <a:latin typeface="Showcard Gothic" pitchFamily="82" charset="0"/>
              </a:rPr>
              <a:t>Los inicios de la denominada sociedad moderna</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31840" y="1402324"/>
            <a:ext cx="5328592" cy="3154710"/>
          </a:xfrm>
          <a:prstGeom prst="rect">
            <a:avLst/>
          </a:prstGeom>
          <a:noFill/>
          <a:ln w="12700">
            <a:noFill/>
            <a:miter lim="800000"/>
            <a:headEnd type="none" w="sm" len="sm"/>
            <a:tailEnd type="none" w="sm" len="sm"/>
          </a:ln>
        </p:spPr>
        <p:txBody>
          <a:bodyPr wrap="square" anchor="ctr">
            <a:spAutoFit/>
          </a:bodyPr>
          <a:lstStyle/>
          <a:p>
            <a:pPr algn="just">
              <a:buFontTx/>
              <a:buChar char="•"/>
              <a:defRPr/>
            </a:pPr>
            <a:r>
              <a:rPr lang="es-ES" b="1" dirty="0"/>
              <a:t> </a:t>
            </a:r>
            <a:r>
              <a:rPr lang="es-ES" b="1" dirty="0">
                <a:effectLst>
                  <a:outerShdw blurRad="38100" dist="38100" dir="2700000" algn="tl">
                    <a:srgbClr val="C0C0C0"/>
                  </a:outerShdw>
                </a:effectLst>
                <a:latin typeface="Tahoma" pitchFamily="34" charset="0"/>
              </a:rPr>
              <a:t>La distinción entre el entendimiento y la razón</a:t>
            </a:r>
            <a:r>
              <a:rPr lang="es-ES" dirty="0">
                <a:latin typeface="Tahoma" pitchFamily="34" charset="0"/>
              </a:rPr>
              <a:t>. </a:t>
            </a:r>
            <a:r>
              <a:rPr lang="es-ES" dirty="0">
                <a:effectLst>
                  <a:outerShdw blurRad="38100" dist="38100" dir="2700000" algn="tl">
                    <a:srgbClr val="000000">
                      <a:alpha val="43137"/>
                    </a:srgbClr>
                  </a:outerShdw>
                </a:effectLst>
                <a:latin typeface="Palatino Linotype" pitchFamily="18" charset="0"/>
              </a:rPr>
              <a:t>El entendimiento para Kant sólo alcanzaba a los fenómenos, a lo finito y limitado. La razón, aunque tiende hacia lo absoluto y lo infinito, no puede alcanzar esa plenitud.</a:t>
            </a:r>
          </a:p>
          <a:p>
            <a:pPr algn="just">
              <a:defRPr/>
            </a:pPr>
            <a:endParaRPr lang="es-ES" sz="1900" dirty="0">
              <a:latin typeface="Tahoma" pitchFamily="34" charset="0"/>
            </a:endParaRPr>
          </a:p>
          <a:p>
            <a:pPr algn="just">
              <a:buFont typeface="Arial" pitchFamily="34" charset="0"/>
              <a:buChar char="•"/>
              <a:defRPr/>
            </a:pPr>
            <a:r>
              <a:rPr lang="es-ES" b="1" dirty="0">
                <a:latin typeface="Tahoma" pitchFamily="34" charset="0"/>
              </a:rPr>
              <a:t> La distinción entre fenómeno y noúmeno</a:t>
            </a:r>
            <a:r>
              <a:rPr lang="es-ES" dirty="0">
                <a:latin typeface="Tahoma" pitchFamily="34" charset="0"/>
              </a:rPr>
              <a:t>. </a:t>
            </a:r>
            <a:r>
              <a:rPr lang="es-ES" dirty="0">
                <a:effectLst>
                  <a:outerShdw blurRad="38100" dist="38100" dir="2700000" algn="tl">
                    <a:srgbClr val="000000">
                      <a:alpha val="43137"/>
                    </a:srgbClr>
                  </a:outerShdw>
                </a:effectLst>
                <a:latin typeface="Palatino Linotype" pitchFamily="18" charset="0"/>
              </a:rPr>
              <a:t>Esta distinción supone que el orden de la realidad está dividido, sin que sea posible elaborar una teoría absoluta y total sobre la realidad en su integridad.</a:t>
            </a:r>
          </a:p>
        </p:txBody>
      </p:sp>
      <p:sp>
        <p:nvSpPr>
          <p:cNvPr id="75779" name="WordArt 7"/>
          <p:cNvSpPr>
            <a:spLocks noChangeArrowheads="1" noChangeShapeType="1" noTextEdit="1"/>
          </p:cNvSpPr>
          <p:nvPr/>
        </p:nvSpPr>
        <p:spPr bwMode="auto">
          <a:xfrm>
            <a:off x="539552" y="692696"/>
            <a:ext cx="8064896" cy="360809"/>
          </a:xfrm>
          <a:prstGeom prst="rect">
            <a:avLst/>
          </a:prstGeom>
        </p:spPr>
        <p:txBody>
          <a:bodyPr wrap="none" fromWordArt="1">
            <a:prstTxWarp prst="textPlain">
              <a:avLst>
                <a:gd name="adj" fmla="val 50000"/>
              </a:avLst>
            </a:prstTxWarp>
          </a:bodyPr>
          <a:lstStyle/>
          <a:p>
            <a:pPr algn="ctr"/>
            <a:r>
              <a:rPr lang="es-ES" sz="2000" kern="10" dirty="0">
                <a:ln w="9525">
                  <a:solidFill>
                    <a:srgbClr val="000000"/>
                  </a:solidFill>
                  <a:round/>
                  <a:headEnd/>
                  <a:tailEnd/>
                </a:ln>
                <a:solidFill>
                  <a:srgbClr val="333333"/>
                </a:solidFill>
                <a:latin typeface="Arial Black"/>
              </a:rPr>
              <a:t>Algunas categorías para entender a Kant</a:t>
            </a:r>
            <a:endParaRPr lang="en-US" sz="2000" kern="10" dirty="0">
              <a:ln w="9525">
                <a:solidFill>
                  <a:srgbClr val="000000"/>
                </a:solidFill>
                <a:round/>
                <a:headEnd/>
                <a:tailEnd/>
              </a:ln>
              <a:solidFill>
                <a:srgbClr val="333333"/>
              </a:solidFill>
              <a:latin typeface="Arial Black"/>
            </a:endParaRPr>
          </a:p>
        </p:txBody>
      </p:sp>
      <p:sp>
        <p:nvSpPr>
          <p:cNvPr id="75781" name="Rectangle 9"/>
          <p:cNvSpPr>
            <a:spLocks noChangeArrowheads="1"/>
          </p:cNvSpPr>
          <p:nvPr/>
        </p:nvSpPr>
        <p:spPr bwMode="auto">
          <a:xfrm>
            <a:off x="3131840" y="4725144"/>
            <a:ext cx="5399832" cy="1169988"/>
          </a:xfrm>
          <a:prstGeom prst="rect">
            <a:avLst/>
          </a:prstGeom>
          <a:noFill/>
          <a:ln w="9525">
            <a:noFill/>
            <a:miter lim="800000"/>
            <a:headEnd/>
            <a:tailEnd/>
          </a:ln>
        </p:spPr>
        <p:txBody>
          <a:bodyPr wrap="square">
            <a:spAutoFit/>
          </a:bodyPr>
          <a:lstStyle/>
          <a:p>
            <a:pPr algn="just">
              <a:buFontTx/>
              <a:buChar char="•"/>
            </a:pPr>
            <a:r>
              <a:rPr lang="es-ES" sz="2000" b="1" dirty="0"/>
              <a:t> </a:t>
            </a:r>
            <a:r>
              <a:rPr lang="es-ES" sz="1900" b="1" dirty="0">
                <a:latin typeface="Tahoma" pitchFamily="34" charset="0"/>
              </a:rPr>
              <a:t>La distinción entre el ser y el deber ser</a:t>
            </a:r>
            <a:r>
              <a:rPr lang="es-ES" sz="2000" b="1" dirty="0">
                <a:latin typeface="Tahoma" pitchFamily="34" charset="0"/>
              </a:rPr>
              <a:t>.</a:t>
            </a:r>
            <a:r>
              <a:rPr lang="es-ES" sz="2000" dirty="0">
                <a:latin typeface="Tahoma" pitchFamily="34" charset="0"/>
              </a:rPr>
              <a:t> </a:t>
            </a:r>
            <a:r>
              <a:rPr lang="es-ES" sz="1900" dirty="0">
                <a:effectLst>
                  <a:outerShdw blurRad="38100" dist="38100" dir="2700000" algn="tl">
                    <a:srgbClr val="000000">
                      <a:alpha val="43137"/>
                    </a:srgbClr>
                  </a:outerShdw>
                </a:effectLst>
                <a:latin typeface="Palatino Linotype" pitchFamily="18" charset="0"/>
              </a:rPr>
              <a:t>Kant establecía una radical distinción entre la teoría (el pensamiento) y la praxis (la acción).</a:t>
            </a:r>
          </a:p>
          <a:p>
            <a:pPr algn="just"/>
            <a:endParaRPr lang="es-ES" sz="1200" dirty="0">
              <a:latin typeface="Tahoma" pitchFamily="34" charset="0"/>
            </a:endParaRPr>
          </a:p>
        </p:txBody>
      </p:sp>
      <p:pic>
        <p:nvPicPr>
          <p:cNvPr id="75785" name="Picture 9" descr="http://www.tec.cr/sitios/Docencia/ciencias_lenguaje/revista_comunicacion/2_2001/images/FILOSOFIA%20-%20DESCARTES.jpg"/>
          <p:cNvPicPr>
            <a:picLocks noChangeAspect="1" noChangeArrowheads="1"/>
          </p:cNvPicPr>
          <p:nvPr/>
        </p:nvPicPr>
        <p:blipFill>
          <a:blip r:embed="rId3" cstate="print"/>
          <a:srcRect/>
          <a:stretch>
            <a:fillRect/>
          </a:stretch>
        </p:blipFill>
        <p:spPr bwMode="auto">
          <a:xfrm>
            <a:off x="539552" y="1340768"/>
            <a:ext cx="2160240" cy="44644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WordArt 3"/>
          <p:cNvSpPr>
            <a:spLocks noChangeArrowheads="1" noChangeShapeType="1" noTextEdit="1"/>
          </p:cNvSpPr>
          <p:nvPr/>
        </p:nvSpPr>
        <p:spPr bwMode="auto">
          <a:xfrm>
            <a:off x="1785938" y="714375"/>
            <a:ext cx="6337300" cy="428625"/>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chemeClr val="accent2"/>
                </a:solidFill>
                <a:latin typeface="Arial Black"/>
              </a:rPr>
              <a:t>El criticismo Kantiano</a:t>
            </a:r>
          </a:p>
        </p:txBody>
      </p:sp>
      <p:sp>
        <p:nvSpPr>
          <p:cNvPr id="76803" name="Rectangle 4"/>
          <p:cNvSpPr>
            <a:spLocks noChangeArrowheads="1"/>
          </p:cNvSpPr>
          <p:nvPr/>
        </p:nvSpPr>
        <p:spPr bwMode="auto">
          <a:xfrm>
            <a:off x="1071563" y="1571625"/>
            <a:ext cx="7358062" cy="1323975"/>
          </a:xfrm>
          <a:prstGeom prst="rect">
            <a:avLst/>
          </a:prstGeom>
          <a:noFill/>
          <a:ln w="9525">
            <a:noFill/>
            <a:miter lim="800000"/>
            <a:headEnd/>
            <a:tailEnd/>
          </a:ln>
        </p:spPr>
        <p:txBody>
          <a:bodyPr>
            <a:spAutoFit/>
          </a:bodyPr>
          <a:lstStyle/>
          <a:p>
            <a:pPr algn="just"/>
            <a:r>
              <a:rPr lang="es-ES" sz="2000">
                <a:latin typeface="Tahoma" pitchFamily="34" charset="0"/>
              </a:rPr>
              <a:t>Está autocrítica de la razón intenta resolver los antagonismos a los que habían llegado las anteriores concepciones antropológicas y epistemológicas que, según el filósofo, pueden unificarse en dos posturas divergentes: </a:t>
            </a:r>
          </a:p>
        </p:txBody>
      </p:sp>
      <p:pic>
        <p:nvPicPr>
          <p:cNvPr id="76804" name="Picture 18"/>
          <p:cNvPicPr>
            <a:picLocks noChangeAspect="1" noChangeArrowheads="1"/>
          </p:cNvPicPr>
          <p:nvPr/>
        </p:nvPicPr>
        <p:blipFill>
          <a:blip r:embed="rId2" cstate="print"/>
          <a:srcRect/>
          <a:stretch>
            <a:fillRect/>
          </a:stretch>
        </p:blipFill>
        <p:spPr bwMode="auto">
          <a:xfrm>
            <a:off x="1214438" y="3143250"/>
            <a:ext cx="1928812" cy="2449513"/>
          </a:xfrm>
          <a:prstGeom prst="rect">
            <a:avLst/>
          </a:prstGeom>
          <a:noFill/>
          <a:ln w="9525">
            <a:noFill/>
            <a:miter lim="800000"/>
            <a:headEnd/>
            <a:tailEnd/>
          </a:ln>
        </p:spPr>
      </p:pic>
      <p:sp>
        <p:nvSpPr>
          <p:cNvPr id="7" name="6 Rectángulo"/>
          <p:cNvSpPr/>
          <p:nvPr/>
        </p:nvSpPr>
        <p:spPr>
          <a:xfrm>
            <a:off x="3643306" y="3429000"/>
            <a:ext cx="4643470" cy="2139047"/>
          </a:xfrm>
          <a:prstGeom prst="rect">
            <a:avLst/>
          </a:prstGeom>
        </p:spPr>
        <p:txBody>
          <a:bodyPr>
            <a:spAutoFit/>
          </a:bodyPr>
          <a:lstStyle/>
          <a:p>
            <a:pPr marL="457200" indent="-457200" algn="just">
              <a:buFont typeface="+mj-lt"/>
              <a:buAutoNum type="arabicPeriod"/>
              <a:defRPr/>
            </a:pPr>
            <a:r>
              <a:rPr lang="es-ES" sz="1900" b="1" dirty="0">
                <a:ln w="1905"/>
                <a:effectLst>
                  <a:innerShdw blurRad="69850" dist="43180" dir="5400000">
                    <a:srgbClr val="000000">
                      <a:alpha val="65000"/>
                    </a:srgbClr>
                  </a:innerShdw>
                </a:effectLst>
                <a:latin typeface="Tahoma" pitchFamily="34" charset="0"/>
              </a:rPr>
              <a:t>El dogmatismo racionalista de Descartes</a:t>
            </a:r>
          </a:p>
          <a:p>
            <a:pPr algn="just">
              <a:defRPr/>
            </a:pPr>
            <a:endParaRPr lang="es-ES" sz="1900" b="1" dirty="0">
              <a:ln w="1905"/>
              <a:effectLst>
                <a:innerShdw blurRad="69850" dist="43180" dir="5400000">
                  <a:srgbClr val="000000">
                    <a:alpha val="65000"/>
                  </a:srgbClr>
                </a:innerShdw>
              </a:effectLst>
              <a:latin typeface="Tahoma" pitchFamily="34" charset="0"/>
            </a:endParaRPr>
          </a:p>
          <a:p>
            <a:pPr algn="just">
              <a:defRPr/>
            </a:pPr>
            <a:endParaRPr lang="es-ES" sz="1900" b="1" dirty="0">
              <a:ln w="1905"/>
              <a:effectLst>
                <a:innerShdw blurRad="69850" dist="43180" dir="5400000">
                  <a:srgbClr val="000000">
                    <a:alpha val="65000"/>
                  </a:srgbClr>
                </a:innerShdw>
              </a:effectLst>
              <a:latin typeface="Tahoma" pitchFamily="34" charset="0"/>
            </a:endParaRPr>
          </a:p>
          <a:p>
            <a:pPr algn="just">
              <a:defRPr/>
            </a:pPr>
            <a:endParaRPr lang="es-ES" sz="1900" b="1" dirty="0">
              <a:ln w="1905"/>
              <a:effectLst>
                <a:innerShdw blurRad="69850" dist="43180" dir="5400000">
                  <a:srgbClr val="000000">
                    <a:alpha val="65000"/>
                  </a:srgbClr>
                </a:innerShdw>
              </a:effectLst>
              <a:latin typeface="Tahoma" pitchFamily="34" charset="0"/>
            </a:endParaRPr>
          </a:p>
          <a:p>
            <a:pPr marL="457200" indent="-457200" algn="just">
              <a:defRPr/>
            </a:pPr>
            <a:r>
              <a:rPr lang="es-ES" sz="1900" b="1" dirty="0">
                <a:ln w="1905"/>
                <a:effectLst>
                  <a:innerShdw blurRad="69850" dist="43180" dir="5400000">
                    <a:srgbClr val="000000">
                      <a:alpha val="65000"/>
                    </a:srgbClr>
                  </a:innerShdw>
                </a:effectLst>
                <a:latin typeface="Tahoma" pitchFamily="34" charset="0"/>
              </a:rPr>
              <a:t>2.	El escepticismo o el empirismo radical de Hume</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kant"/>
          <p:cNvPicPr>
            <a:picLocks noChangeAspect="1" noChangeArrowheads="1"/>
          </p:cNvPicPr>
          <p:nvPr/>
        </p:nvPicPr>
        <p:blipFill>
          <a:blip r:embed="rId2" cstate="print"/>
          <a:srcRect/>
          <a:stretch>
            <a:fillRect/>
          </a:stretch>
        </p:blipFill>
        <p:spPr bwMode="auto">
          <a:xfrm>
            <a:off x="395288" y="1196975"/>
            <a:ext cx="8748712" cy="5661025"/>
          </a:xfrm>
          <a:prstGeom prst="rect">
            <a:avLst/>
          </a:prstGeom>
          <a:noFill/>
          <a:ln w="9525">
            <a:noFill/>
            <a:miter lim="800000"/>
            <a:headEnd/>
            <a:tailEnd/>
          </a:ln>
        </p:spPr>
      </p:pic>
      <p:sp>
        <p:nvSpPr>
          <p:cNvPr id="77827" name="WordArt 5"/>
          <p:cNvSpPr>
            <a:spLocks noChangeArrowheads="1" noChangeShapeType="1" noTextEdit="1"/>
          </p:cNvSpPr>
          <p:nvPr/>
        </p:nvSpPr>
        <p:spPr bwMode="auto">
          <a:xfrm>
            <a:off x="611188" y="260350"/>
            <a:ext cx="7200900" cy="863600"/>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chemeClr val="tx2"/>
                </a:solidFill>
                <a:latin typeface="Book Antiqua"/>
              </a:rPr>
              <a:t>Esquema Kantiano del conocimiento</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CuadroTexto"/>
          <p:cNvSpPr txBox="1">
            <a:spLocks noChangeArrowheads="1"/>
          </p:cNvSpPr>
          <p:nvPr/>
        </p:nvSpPr>
        <p:spPr bwMode="auto">
          <a:xfrm>
            <a:off x="2214563" y="1844675"/>
            <a:ext cx="6126162" cy="3786188"/>
          </a:xfrm>
          <a:prstGeom prst="rect">
            <a:avLst/>
          </a:prstGeom>
          <a:noFill/>
          <a:ln w="9525">
            <a:noFill/>
            <a:miter lim="800000"/>
            <a:headEnd/>
            <a:tailEnd/>
          </a:ln>
        </p:spPr>
        <p:txBody>
          <a:bodyPr>
            <a:spAutoFit/>
          </a:bodyPr>
          <a:lstStyle/>
          <a:p>
            <a:pPr algn="just">
              <a:defRPr/>
            </a:pPr>
            <a:r>
              <a:rPr lang="es-ES" sz="2000" b="1" dirty="0">
                <a:latin typeface="Arial Black" pitchFamily="34" charset="0"/>
              </a:rPr>
              <a:t>Formas y categorías a priori</a:t>
            </a:r>
            <a:r>
              <a:rPr lang="es-ES" sz="2000" dirty="0">
                <a:latin typeface="Arial Black" pitchFamily="34" charset="0"/>
              </a:rPr>
              <a:t>: </a:t>
            </a:r>
            <a:r>
              <a:rPr lang="es-ES" sz="2000" b="1" dirty="0">
                <a:effectLst>
                  <a:outerShdw blurRad="38100" dist="38100" dir="2700000" algn="tl">
                    <a:srgbClr val="000000">
                      <a:alpha val="43137"/>
                    </a:srgbClr>
                  </a:outerShdw>
                </a:effectLst>
                <a:latin typeface="Baskerville Old Face" pitchFamily="18" charset="0"/>
              </a:rPr>
              <a:t>las formas y categorías a priori construyen el fenómeno a partir del caos de impresiones. Kant sostiene que, sin las impresiones, las formas y categorías permanecerían "vacías". </a:t>
            </a:r>
          </a:p>
          <a:p>
            <a:pPr algn="just">
              <a:defRPr/>
            </a:pPr>
            <a:endParaRPr lang="es-ES" sz="2000" b="1" dirty="0">
              <a:latin typeface="Baskerville Old Face" pitchFamily="18" charset="0"/>
            </a:endParaRPr>
          </a:p>
          <a:p>
            <a:pPr algn="just">
              <a:defRPr/>
            </a:pPr>
            <a:r>
              <a:rPr lang="es-ES" sz="2000" b="1" dirty="0">
                <a:latin typeface="Arial Black" pitchFamily="34" charset="0"/>
              </a:rPr>
              <a:t>Objeto de conocimiento</a:t>
            </a:r>
            <a:r>
              <a:rPr lang="es-ES" sz="2000" dirty="0">
                <a:latin typeface="Arial Black" pitchFamily="34" charset="0"/>
              </a:rPr>
              <a:t>: </a:t>
            </a:r>
            <a:r>
              <a:rPr lang="es-ES" sz="2000" b="1" dirty="0">
                <a:effectLst>
                  <a:outerShdw blurRad="38100" dist="38100" dir="2700000" algn="tl">
                    <a:srgbClr val="000000">
                      <a:alpha val="43137"/>
                    </a:srgbClr>
                  </a:outerShdw>
                </a:effectLst>
                <a:latin typeface="Baskerville Old Face" pitchFamily="18" charset="0"/>
              </a:rPr>
              <a:t>el intelecto, con sus formas </a:t>
            </a:r>
            <a:r>
              <a:rPr lang="es-ES" sz="2000" b="1" i="1" dirty="0">
                <a:effectLst>
                  <a:outerShdw blurRad="38100" dist="38100" dir="2700000" algn="tl">
                    <a:srgbClr val="000000">
                      <a:alpha val="43137"/>
                    </a:srgbClr>
                  </a:outerShdw>
                </a:effectLst>
                <a:latin typeface="Baskerville Old Face" pitchFamily="18" charset="0"/>
              </a:rPr>
              <a:t>a priori</a:t>
            </a:r>
            <a:r>
              <a:rPr lang="es-ES" sz="2000" b="1" dirty="0">
                <a:effectLst>
                  <a:outerShdw blurRad="38100" dist="38100" dir="2700000" algn="tl">
                    <a:srgbClr val="000000">
                      <a:alpha val="43137"/>
                    </a:srgbClr>
                  </a:outerShdw>
                </a:effectLst>
                <a:latin typeface="Baskerville Old Face" pitchFamily="18" charset="0"/>
              </a:rPr>
              <a:t> de la sensibilidad y sus categorías del entendimiento, construye, tomando como materia las impresiones caóticas, el objeto de conocimiento, </a:t>
            </a:r>
            <a:r>
              <a:rPr lang="es-ES" sz="2000" b="1" u="sng" dirty="0">
                <a:effectLst>
                  <a:outerShdw blurRad="38100" dist="38100" dir="2700000" algn="tl">
                    <a:srgbClr val="000000">
                      <a:alpha val="43137"/>
                    </a:srgbClr>
                  </a:outerShdw>
                </a:effectLst>
                <a:latin typeface="Baskerville Old Face" pitchFamily="18" charset="0"/>
              </a:rPr>
              <a:t>el fenómeno</a:t>
            </a:r>
            <a:r>
              <a:rPr lang="es-ES" sz="2000" b="1" dirty="0">
                <a:effectLst>
                  <a:outerShdw blurRad="38100" dist="38100" dir="2700000" algn="tl">
                    <a:srgbClr val="000000">
                      <a:alpha val="43137"/>
                    </a:srgbClr>
                  </a:outerShdw>
                </a:effectLst>
                <a:latin typeface="Baskerville Old Face" pitchFamily="18" charset="0"/>
              </a:rPr>
              <a:t>, que es instrumental. El intelecto no conoce las cosas tal como son en sí mismas (</a:t>
            </a:r>
            <a:r>
              <a:rPr lang="es-ES" sz="2000" b="1" i="1" dirty="0">
                <a:effectLst>
                  <a:outerShdw blurRad="38100" dist="38100" dir="2700000" algn="tl">
                    <a:srgbClr val="000000">
                      <a:alpha val="43137"/>
                    </a:srgbClr>
                  </a:outerShdw>
                </a:effectLst>
                <a:latin typeface="Baskerville Old Face" pitchFamily="18" charset="0"/>
              </a:rPr>
              <a:t>noúmeno</a:t>
            </a:r>
            <a:r>
              <a:rPr lang="es-ES" sz="2000" b="1" dirty="0">
                <a:effectLst>
                  <a:outerShdw blurRad="38100" dist="38100" dir="2700000" algn="tl">
                    <a:srgbClr val="000000">
                      <a:alpha val="43137"/>
                    </a:srgbClr>
                  </a:outerShdw>
                </a:effectLst>
                <a:latin typeface="Baskerville Old Face" pitchFamily="18" charset="0"/>
              </a:rPr>
              <a:t>) sino tal como él mismo las construye (</a:t>
            </a:r>
            <a:r>
              <a:rPr lang="es-ES" sz="2000" b="1" i="1" dirty="0">
                <a:effectLst>
                  <a:outerShdw blurRad="38100" dist="38100" dir="2700000" algn="tl">
                    <a:srgbClr val="000000">
                      <a:alpha val="43137"/>
                    </a:srgbClr>
                  </a:outerShdw>
                </a:effectLst>
                <a:latin typeface="Baskerville Old Face" pitchFamily="18" charset="0"/>
              </a:rPr>
              <a:t>fenómeno</a:t>
            </a:r>
            <a:r>
              <a:rPr lang="es-ES" sz="2000" b="1" dirty="0">
                <a:effectLst>
                  <a:outerShdw blurRad="38100" dist="38100" dir="2700000" algn="tl">
                    <a:srgbClr val="000000">
                      <a:alpha val="43137"/>
                    </a:srgbClr>
                  </a:outerShdw>
                </a:effectLst>
                <a:latin typeface="Baskerville Old Face" pitchFamily="18" charset="0"/>
              </a:rPr>
              <a:t>). </a:t>
            </a:r>
          </a:p>
        </p:txBody>
      </p:sp>
      <p:sp>
        <p:nvSpPr>
          <p:cNvPr id="7171" name="WordArt 6"/>
          <p:cNvSpPr>
            <a:spLocks noChangeArrowheads="1" noChangeShapeType="1" noTextEdit="1"/>
          </p:cNvSpPr>
          <p:nvPr/>
        </p:nvSpPr>
        <p:spPr bwMode="auto">
          <a:xfrm>
            <a:off x="1643042" y="500042"/>
            <a:ext cx="6786584" cy="839788"/>
          </a:xfrm>
          <a:prstGeom prst="rect">
            <a:avLst/>
          </a:prstGeom>
        </p:spPr>
        <p:txBody>
          <a:bodyPr wrap="none" fromWordArt="1">
            <a:prstTxWarp prst="textPlain">
              <a:avLst>
                <a:gd name="adj" fmla="val 50000"/>
              </a:avLst>
            </a:prstTxWarp>
          </a:bodyPr>
          <a:lstStyle/>
          <a:p>
            <a:pPr algn="ctr">
              <a:defRPr/>
            </a:pPr>
            <a:r>
              <a:rPr lang="es-ES" kern="10" dirty="0">
                <a:ln w="9525">
                  <a:solidFill>
                    <a:sysClr val="windowText" lastClr="000000"/>
                  </a:solidFill>
                  <a:round/>
                  <a:headEnd/>
                  <a:tailEnd/>
                </a:ln>
                <a:solidFill>
                  <a:srgbClr val="FFFFFF"/>
                </a:solidFill>
                <a:latin typeface="Arial Black"/>
              </a:rPr>
              <a:t>  </a:t>
            </a:r>
            <a:r>
              <a:rPr lang="es-ES" b="1" kern="10" dirty="0">
                <a:ln w="12700">
                  <a:solidFill>
                    <a:sysClr val="windowText" lastClr="000000"/>
                  </a:solidFill>
                  <a:prstDash val="solid"/>
                </a:ln>
                <a:effectLst>
                  <a:outerShdw blurRad="41275" dist="20320" dir="1800000" algn="tl" rotWithShape="0">
                    <a:srgbClr val="000000">
                      <a:alpha val="40000"/>
                    </a:srgbClr>
                  </a:outerShdw>
                </a:effectLst>
                <a:latin typeface="Arial Black"/>
              </a:rPr>
              <a:t>Formas y categorías a priori y objeto de conocimiento  </a:t>
            </a:r>
            <a:endParaRPr lang="es-ES" kern="10" dirty="0">
              <a:ln w="12700">
                <a:solidFill>
                  <a:sysClr val="windowText" lastClr="000000"/>
                </a:solidFill>
                <a:prstDash val="solid"/>
              </a:ln>
              <a:latin typeface="Arial Black"/>
            </a:endParaRPr>
          </a:p>
        </p:txBody>
      </p:sp>
      <p:pic>
        <p:nvPicPr>
          <p:cNvPr id="78852" name="Picture 19"/>
          <p:cNvPicPr>
            <a:picLocks noChangeAspect="1" noChangeArrowheads="1"/>
          </p:cNvPicPr>
          <p:nvPr/>
        </p:nvPicPr>
        <p:blipFill>
          <a:blip r:embed="rId2" cstate="print"/>
          <a:srcRect/>
          <a:stretch>
            <a:fillRect/>
          </a:stretch>
        </p:blipFill>
        <p:spPr bwMode="auto">
          <a:xfrm>
            <a:off x="468313" y="1628775"/>
            <a:ext cx="1531937" cy="41052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CuadroTexto"/>
          <p:cNvSpPr txBox="1">
            <a:spLocks noChangeArrowheads="1"/>
          </p:cNvSpPr>
          <p:nvPr/>
        </p:nvSpPr>
        <p:spPr bwMode="auto">
          <a:xfrm>
            <a:off x="642938" y="5286375"/>
            <a:ext cx="8054975" cy="1354138"/>
          </a:xfrm>
          <a:prstGeom prst="rect">
            <a:avLst/>
          </a:prstGeom>
          <a:noFill/>
          <a:ln w="9525">
            <a:noFill/>
            <a:miter lim="800000"/>
            <a:headEnd/>
            <a:tailEnd/>
          </a:ln>
        </p:spPr>
        <p:txBody>
          <a:bodyPr>
            <a:spAutoFit/>
          </a:bodyPr>
          <a:lstStyle/>
          <a:p>
            <a:pPr algn="just"/>
            <a:r>
              <a:rPr lang="es-ES">
                <a:latin typeface="Tahoma" pitchFamily="34" charset="0"/>
              </a:rPr>
              <a:t> </a:t>
            </a:r>
            <a:r>
              <a:rPr lang="es-ES" sz="1600">
                <a:latin typeface="Tahoma" pitchFamily="34" charset="0"/>
              </a:rPr>
              <a:t>Kant dice que las impresiones sin las formas y las categorías que aporta el intelecto serían "ciegas". Por ello, si bien les reconoce a los empiristas que todo conocimiento comienza con la experiencia, no admite que todo conocimiento provenga de la experiencia pues el mismo sería imposible sin el aporte que hace el sujeto de sus formas </a:t>
            </a:r>
            <a:r>
              <a:rPr lang="es-ES" sz="1600" i="1">
                <a:latin typeface="Tahoma" pitchFamily="34" charset="0"/>
              </a:rPr>
              <a:t>a priori</a:t>
            </a:r>
            <a:r>
              <a:rPr lang="es-ES" sz="1600">
                <a:latin typeface="Tahoma" pitchFamily="34" charset="0"/>
              </a:rPr>
              <a:t>. </a:t>
            </a:r>
          </a:p>
        </p:txBody>
      </p:sp>
      <p:sp>
        <p:nvSpPr>
          <p:cNvPr id="79875" name="WordArt 3"/>
          <p:cNvSpPr>
            <a:spLocks noChangeArrowheads="1" noChangeShapeType="1" noTextEdit="1"/>
          </p:cNvSpPr>
          <p:nvPr/>
        </p:nvSpPr>
        <p:spPr bwMode="auto">
          <a:xfrm>
            <a:off x="1143000" y="214313"/>
            <a:ext cx="7572375" cy="43338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tx2"/>
                </a:solidFill>
                <a:latin typeface="Arial Black"/>
              </a:rPr>
              <a:t>Caos de impresiones: </a:t>
            </a:r>
          </a:p>
        </p:txBody>
      </p:sp>
      <p:sp>
        <p:nvSpPr>
          <p:cNvPr id="5" name="4 Rectángulo"/>
          <p:cNvSpPr/>
          <p:nvPr/>
        </p:nvSpPr>
        <p:spPr>
          <a:xfrm>
            <a:off x="785786" y="1000108"/>
            <a:ext cx="7715304" cy="1092607"/>
          </a:xfrm>
          <a:prstGeom prst="rect">
            <a:avLst/>
          </a:prstGeom>
          <a:ln w="34925">
            <a:noFill/>
          </a:ln>
          <a:effectLst>
            <a:glow rad="228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a:spAutoFit/>
          </a:bodyPr>
          <a:lstStyle/>
          <a:p>
            <a:pPr algn="just">
              <a:defRPr/>
            </a:pPr>
            <a:endParaRPr lang="es-ES" sz="1000" dirty="0">
              <a:latin typeface="Tahoma" pitchFamily="34" charset="0"/>
            </a:endParaRPr>
          </a:p>
          <a:p>
            <a:pPr algn="ctr">
              <a:defRPr/>
            </a:pPr>
            <a:r>
              <a:rPr lang="es-ES" sz="2200" dirty="0">
                <a:latin typeface="Tahoma" pitchFamily="34" charset="0"/>
              </a:rPr>
              <a:t>Las impresiones constituyen la materia del conocimiento. Sin ellas el intelecto no conocería nada.</a:t>
            </a:r>
          </a:p>
          <a:p>
            <a:pPr algn="just">
              <a:defRPr/>
            </a:pPr>
            <a:endParaRPr lang="es-ES" sz="1100" dirty="0">
              <a:latin typeface="Tahoma" pitchFamily="34" charset="0"/>
            </a:endParaRPr>
          </a:p>
        </p:txBody>
      </p:sp>
      <p:sp>
        <p:nvSpPr>
          <p:cNvPr id="6" name="5 Rectángulo"/>
          <p:cNvSpPr/>
          <p:nvPr/>
        </p:nvSpPr>
        <p:spPr>
          <a:xfrm>
            <a:off x="2571736" y="3214686"/>
            <a:ext cx="6072230" cy="1785104"/>
          </a:xfrm>
          <a:prstGeom prst="rect">
            <a:avLst/>
          </a:prstGeom>
          <a:solidFill>
            <a:schemeClr val="tx1"/>
          </a:solidFill>
          <a:ln>
            <a:solidFill>
              <a:schemeClr val="bg2">
                <a:lumMod val="40000"/>
                <a:lumOff val="60000"/>
              </a:schemeClr>
            </a:solidFill>
          </a:ln>
          <a:effectLst>
            <a:glow rad="228600">
              <a:schemeClr val="accent4">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just">
              <a:defRPr/>
            </a:pPr>
            <a:endParaRPr lang="es-ES" sz="1400" dirty="0">
              <a:latin typeface="Tahoma" pitchFamily="34" charset="0"/>
            </a:endParaRPr>
          </a:p>
          <a:p>
            <a:pPr algn="just">
              <a:defRPr/>
            </a:pPr>
            <a:r>
              <a:rPr lang="es-ES" sz="2000" dirty="0">
                <a:latin typeface="Tahoma" pitchFamily="34" charset="0"/>
              </a:rPr>
              <a:t>Pero irrumpen en el intelecto en forma 	caótica y es éste quien las ordena con sus 	formas </a:t>
            </a:r>
            <a:r>
              <a:rPr lang="es-ES" sz="2000" i="1" dirty="0">
                <a:latin typeface="Tahoma" pitchFamily="34" charset="0"/>
              </a:rPr>
              <a:t>a priori</a:t>
            </a:r>
            <a:r>
              <a:rPr lang="es-ES" sz="2000" dirty="0">
                <a:latin typeface="Tahoma" pitchFamily="34" charset="0"/>
              </a:rPr>
              <a:t> </a:t>
            </a:r>
            <a:r>
              <a:rPr lang="es-ES" sz="2200" dirty="0">
                <a:latin typeface="Tahoma" pitchFamily="34" charset="0"/>
              </a:rPr>
              <a:t>construyendo el fenómeno.</a:t>
            </a:r>
          </a:p>
          <a:p>
            <a:pPr algn="just">
              <a:defRPr/>
            </a:pPr>
            <a:r>
              <a:rPr lang="es-ES" sz="2200" dirty="0">
                <a:latin typeface="Tahoma" pitchFamily="34" charset="0"/>
              </a:rPr>
              <a:t> </a:t>
            </a:r>
          </a:p>
          <a:p>
            <a:pPr algn="just">
              <a:defRPr/>
            </a:pPr>
            <a:endParaRPr lang="es-ES" sz="1200" u="sng" dirty="0"/>
          </a:p>
        </p:txBody>
      </p:sp>
      <p:pic>
        <p:nvPicPr>
          <p:cNvPr id="8198" name="Picture 6" descr="E:\Mis imágenes\Mis imágenes\Flecha5.gif"/>
          <p:cNvPicPr>
            <a:picLocks noChangeAspect="1" noChangeArrowheads="1" noCrop="1"/>
          </p:cNvPicPr>
          <p:nvPr/>
        </p:nvPicPr>
        <p:blipFill>
          <a:blip r:embed="rId2" cstate="print"/>
          <a:srcRect/>
          <a:stretch>
            <a:fillRect/>
          </a:stretch>
        </p:blipFill>
        <p:spPr bwMode="auto">
          <a:xfrm rot="5400000">
            <a:off x="4786314" y="2000240"/>
            <a:ext cx="642942" cy="1357322"/>
          </a:xfrm>
          <a:prstGeom prst="rect">
            <a:avLst/>
          </a:prstGeom>
          <a:noFill/>
          <a:effectLst>
            <a:glow rad="228600">
              <a:schemeClr val="accent4">
                <a:satMod val="175000"/>
                <a:alpha val="40000"/>
              </a:schemeClr>
            </a:glow>
          </a:effectLst>
        </p:spPr>
      </p:pic>
      <p:pic>
        <p:nvPicPr>
          <p:cNvPr id="79883" name="Picture 8" descr="E:\Mis imágenes\Mis imágenes\Mis imágenes\Camoder.jpg"/>
          <p:cNvPicPr>
            <a:picLocks noChangeAspect="1" noChangeArrowheads="1"/>
          </p:cNvPicPr>
          <p:nvPr/>
        </p:nvPicPr>
        <p:blipFill>
          <a:blip r:embed="rId3" cstate="print"/>
          <a:srcRect/>
          <a:stretch>
            <a:fillRect/>
          </a:stretch>
        </p:blipFill>
        <p:spPr bwMode="auto">
          <a:xfrm>
            <a:off x="857250" y="2286000"/>
            <a:ext cx="1500188" cy="25003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Rectángulo"/>
          <p:cNvSpPr>
            <a:spLocks noChangeArrowheads="1"/>
          </p:cNvSpPr>
          <p:nvPr/>
        </p:nvSpPr>
        <p:spPr bwMode="auto">
          <a:xfrm>
            <a:off x="2571750" y="2214563"/>
            <a:ext cx="607218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dirty="0">
                <a:latin typeface="Tahoma" pitchFamily="34" charset="0"/>
                <a:cs typeface="Tahoma" pitchFamily="34" charset="0"/>
              </a:rPr>
              <a:t>Comte quería devolverle a Occidente la unidad y armonía que había tenido en la Edad Media. El factor aglutinante en aquel tiempo había sido la fe. Como entendía que ese fundamento ya no era viable, </a:t>
            </a:r>
            <a:r>
              <a:rPr lang="es-ES" b="1" dirty="0">
                <a:latin typeface="Tahoma" pitchFamily="34" charset="0"/>
                <a:cs typeface="Tahoma" pitchFamily="34" charset="0"/>
              </a:rPr>
              <a:t>buscó en la ciencia el nuevo factor de unidad. </a:t>
            </a:r>
          </a:p>
          <a:p>
            <a:pPr algn="just"/>
            <a:endParaRPr lang="es-ES" b="1" dirty="0">
              <a:latin typeface="Tahoma" pitchFamily="34" charset="0"/>
              <a:cs typeface="Tahoma" pitchFamily="34" charset="0"/>
            </a:endParaRPr>
          </a:p>
          <a:p>
            <a:pPr algn="just"/>
            <a:r>
              <a:rPr lang="es-ES" dirty="0">
                <a:latin typeface="Tahoma" pitchFamily="34" charset="0"/>
                <a:cs typeface="Tahoma" pitchFamily="34" charset="0"/>
              </a:rPr>
              <a:t>Percibía cómo la gente común aceptaba las afirmaciones de los científicos, cómo sus leyes contaban con una </a:t>
            </a:r>
            <a:r>
              <a:rPr lang="es-ES" b="1" dirty="0">
                <a:latin typeface="Tahoma" pitchFamily="34" charset="0"/>
                <a:cs typeface="Tahoma" pitchFamily="34" charset="0"/>
              </a:rPr>
              <a:t>"aceptación universal". </a:t>
            </a:r>
            <a:r>
              <a:rPr lang="es-ES" dirty="0">
                <a:latin typeface="Tahoma" pitchFamily="34" charset="0"/>
                <a:cs typeface="Tahoma" pitchFamily="34" charset="0"/>
              </a:rPr>
              <a:t>Por ello pensó que las controversias y los desórdenes sociales se podrían superar apelando a la </a:t>
            </a:r>
            <a:r>
              <a:rPr lang="es-ES" b="1" dirty="0">
                <a:latin typeface="Tahoma" pitchFamily="34" charset="0"/>
                <a:cs typeface="Tahoma" pitchFamily="34" charset="0"/>
              </a:rPr>
              <a:t>"aceptación universal" que generarían las leyes generales del devenir histórico formuladas por "científicos sociales".  </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928813"/>
            <a:ext cx="1624012"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3929063"/>
            <a:ext cx="1643062"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357158" y="285728"/>
            <a:ext cx="8429684" cy="1446550"/>
          </a:xfrm>
          <a:prstGeom prst="rect">
            <a:avLst/>
          </a:prstGeom>
          <a:solidFill>
            <a:schemeClr val="tx1">
              <a:lumMod val="95000"/>
              <a:lumOff val="5000"/>
            </a:schemeClr>
          </a:solidFill>
          <a:effectLst>
            <a:glow rad="228600">
              <a:schemeClr val="accent1">
                <a:satMod val="175000"/>
                <a:alpha val="40000"/>
              </a:schemeClr>
            </a:glow>
            <a:innerShdw blurRad="63500" dist="50800" dir="16200000">
              <a:prstClr val="black">
                <a:alpha val="50000"/>
              </a:prstClr>
            </a:innerShdw>
          </a:effectLst>
        </p:spPr>
        <p:txBody>
          <a:bodyPr>
            <a:spAutoFit/>
          </a:bodyPr>
          <a:lstStyle/>
          <a:p>
            <a:pPr algn="ctr">
              <a:defRPr/>
            </a:pPr>
            <a:r>
              <a:rPr lang="es-E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El positivismo y la </a:t>
            </a:r>
            <a:r>
              <a:rPr lang="es-E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ciencia el nuevo factor de unidad</a:t>
            </a:r>
          </a:p>
        </p:txBody>
      </p:sp>
    </p:spTree>
    <p:extLst>
      <p:ext uri="{BB962C8B-B14F-4D97-AF65-F5344CB8AC3E}">
        <p14:creationId xmlns:p14="http://schemas.microsoft.com/office/powerpoint/2010/main" val="205498404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705418" y="1361850"/>
            <a:ext cx="6952828" cy="4524315"/>
          </a:xfrm>
          <a:prstGeom prst="rect">
            <a:avLst/>
          </a:prstGeom>
          <a:noFill/>
          <a:ln w="9525">
            <a:noFill/>
            <a:miter lim="800000"/>
            <a:headEnd/>
            <a:tailEnd/>
          </a:ln>
        </p:spPr>
        <p:txBody>
          <a:bodyPr wrap="square" anchor="ctr">
            <a:spAutoFit/>
          </a:bodyPr>
          <a:lstStyle/>
          <a:p>
            <a:pPr algn="just">
              <a:defRPr/>
            </a:pPr>
            <a:r>
              <a:rPr lang="es-ES" dirty="0">
                <a:latin typeface="Tahoma" pitchFamily="34" charset="0"/>
              </a:rPr>
              <a:t>La filosofía de Comte pretende desarrollar una reforma intelectual basada en el positivismo. </a:t>
            </a:r>
            <a:r>
              <a:rPr lang="es-ES" b="1" dirty="0">
                <a:effectLst>
                  <a:outerShdw blurRad="38100" dist="38100" dir="2700000" algn="tl">
                    <a:srgbClr val="000000">
                      <a:alpha val="43137"/>
                    </a:srgbClr>
                  </a:outerShdw>
                </a:effectLst>
                <a:latin typeface="Tahoma" pitchFamily="34" charset="0"/>
              </a:rPr>
              <a:t>Por positivismo hay que entender aquella interpretación de la realidad (el hombre, la historia, la sociedad) basada en la ciencia</a:t>
            </a:r>
            <a:r>
              <a:rPr lang="es-ES" dirty="0">
                <a:latin typeface="Tahoma" pitchFamily="34" charset="0"/>
              </a:rPr>
              <a:t>; el saber científico el que configura el espíritu humano y el que impulsa el progreso histórico y social. </a:t>
            </a:r>
          </a:p>
          <a:p>
            <a:pPr algn="just">
              <a:defRPr/>
            </a:pPr>
            <a:endParaRPr lang="es-ES" dirty="0" smtClean="0">
              <a:latin typeface="Tahoma" pitchFamily="34" charset="0"/>
            </a:endParaRPr>
          </a:p>
          <a:p>
            <a:pPr algn="just">
              <a:defRPr/>
            </a:pPr>
            <a:endParaRPr lang="es-ES" dirty="0">
              <a:latin typeface="Tahoma" pitchFamily="34" charset="0"/>
            </a:endParaRPr>
          </a:p>
          <a:p>
            <a:pPr algn="just">
              <a:defRPr/>
            </a:pPr>
            <a:endParaRPr lang="es-ES" b="1" dirty="0" smtClean="0">
              <a:effectLst>
                <a:outerShdw blurRad="38100" dist="38100" dir="2700000" algn="tl">
                  <a:srgbClr val="000000">
                    <a:alpha val="43137"/>
                  </a:srgbClr>
                </a:outerShdw>
              </a:effectLst>
              <a:latin typeface="Tahoma" pitchFamily="34" charset="0"/>
            </a:endParaRPr>
          </a:p>
          <a:p>
            <a:pPr algn="just">
              <a:defRPr/>
            </a:pPr>
            <a:endParaRPr lang="es-ES" b="1" dirty="0" smtClean="0">
              <a:effectLst>
                <a:outerShdw blurRad="38100" dist="38100" dir="2700000" algn="tl">
                  <a:srgbClr val="000000">
                    <a:alpha val="43137"/>
                  </a:srgbClr>
                </a:outerShdw>
              </a:effectLst>
              <a:latin typeface="Tahoma" pitchFamily="34" charset="0"/>
            </a:endParaRPr>
          </a:p>
          <a:p>
            <a:pPr algn="just">
              <a:defRPr/>
            </a:pPr>
            <a:endParaRPr lang="es-ES" b="1" dirty="0">
              <a:effectLst>
                <a:outerShdw blurRad="38100" dist="38100" dir="2700000" algn="tl">
                  <a:srgbClr val="000000">
                    <a:alpha val="43137"/>
                  </a:srgbClr>
                </a:outerShdw>
              </a:effectLst>
              <a:latin typeface="Tahoma" pitchFamily="34" charset="0"/>
            </a:endParaRPr>
          </a:p>
          <a:p>
            <a:pPr algn="just">
              <a:defRPr/>
            </a:pPr>
            <a:r>
              <a:rPr lang="es-ES" b="1" dirty="0" smtClean="0">
                <a:effectLst>
                  <a:outerShdw blurRad="38100" dist="38100" dir="2700000" algn="tl">
                    <a:srgbClr val="000000">
                      <a:alpha val="43137"/>
                    </a:srgbClr>
                  </a:outerShdw>
                </a:effectLst>
                <a:latin typeface="Tahoma" pitchFamily="34" charset="0"/>
              </a:rPr>
              <a:t>Cada </a:t>
            </a:r>
            <a:r>
              <a:rPr lang="es-ES" b="1" dirty="0">
                <a:effectLst>
                  <a:outerShdw blurRad="38100" dist="38100" dir="2700000" algn="tl">
                    <a:srgbClr val="000000">
                      <a:alpha val="43137"/>
                    </a:srgbClr>
                  </a:outerShdw>
                </a:effectLst>
                <a:latin typeface="Tahoma" pitchFamily="34" charset="0"/>
              </a:rPr>
              <a:t>estado se caracteriza por una manera de entender e interpretar la naturaleza y por una idea distinta de lo que es el saber. </a:t>
            </a:r>
            <a:r>
              <a:rPr lang="es-ES" dirty="0">
                <a:latin typeface="Tahoma" pitchFamily="34" charset="0"/>
              </a:rPr>
              <a:t>El espíritu humano recorre, en orden progresivo, varios estados a lo largo de la historia con el fin de alcanzar el fin propuesto por su naturaleza: el estado científico. </a:t>
            </a:r>
          </a:p>
        </p:txBody>
      </p:sp>
      <p:sp>
        <p:nvSpPr>
          <p:cNvPr id="12291" name="WordArt 3"/>
          <p:cNvSpPr>
            <a:spLocks noChangeArrowheads="1" noChangeShapeType="1" noTextEdit="1"/>
          </p:cNvSpPr>
          <p:nvPr/>
        </p:nvSpPr>
        <p:spPr bwMode="auto">
          <a:xfrm>
            <a:off x="2000250" y="500063"/>
            <a:ext cx="6624638" cy="647700"/>
          </a:xfrm>
          <a:prstGeom prst="rect">
            <a:avLst/>
          </a:prstGeom>
        </p:spPr>
        <p:txBody>
          <a:bodyPr wrap="none" fromWordArt="1">
            <a:prstTxWarp prst="textPlain">
              <a:avLst>
                <a:gd name="adj" fmla="val 50000"/>
              </a:avLst>
            </a:prstTxWarp>
          </a:bodyPr>
          <a:lstStyle/>
          <a:p>
            <a:pPr algn="ctr"/>
            <a:r>
              <a:rPr lang="es-CO" sz="3600" kern="10" dirty="0">
                <a:ln w="9525">
                  <a:solidFill>
                    <a:srgbClr val="000000"/>
                  </a:solidFill>
                  <a:round/>
                  <a:headEnd/>
                  <a:tailEnd/>
                </a:ln>
                <a:solidFill>
                  <a:srgbClr val="C00000"/>
                </a:solidFill>
                <a:latin typeface="Arial Black"/>
              </a:rPr>
              <a:t>La concepción de A. Comte</a:t>
            </a:r>
          </a:p>
        </p:txBody>
      </p:sp>
      <p:sp>
        <p:nvSpPr>
          <p:cNvPr id="2" name="1 Flecha abajo"/>
          <p:cNvSpPr/>
          <p:nvPr/>
        </p:nvSpPr>
        <p:spPr>
          <a:xfrm>
            <a:off x="3995936" y="3624008"/>
            <a:ext cx="2130797" cy="48920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3021328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67843" y="1700808"/>
            <a:ext cx="5328592" cy="1477328"/>
          </a:xfrm>
          <a:prstGeom prst="rect">
            <a:avLst/>
          </a:prstGeom>
        </p:spPr>
        <p:txBody>
          <a:bodyPr wrap="square">
            <a:spAutoFit/>
          </a:bodyPr>
          <a:lstStyle/>
          <a:p>
            <a:pPr algn="just">
              <a:defRPr/>
            </a:pPr>
            <a:r>
              <a:rPr lang="es-ES" dirty="0" smtClean="0">
                <a:latin typeface="Tahoma" pitchFamily="34" charset="0"/>
                <a:cs typeface="Tahoma" pitchFamily="34" charset="0"/>
              </a:rPr>
              <a:t>Comte busca el </a:t>
            </a:r>
            <a:r>
              <a:rPr lang="es-ES" dirty="0">
                <a:latin typeface="Tahoma" pitchFamily="34" charset="0"/>
                <a:cs typeface="Tahoma" pitchFamily="34" charset="0"/>
              </a:rPr>
              <a:t>modo de conjugar </a:t>
            </a:r>
            <a:r>
              <a:rPr lang="es-ES" b="1" u="sng" dirty="0">
                <a:effectLst>
                  <a:outerShdw blurRad="38100" dist="38100" dir="2700000" algn="tl">
                    <a:srgbClr val="000000">
                      <a:alpha val="43137"/>
                    </a:srgbClr>
                  </a:outerShdw>
                </a:effectLst>
                <a:latin typeface="Tahoma" pitchFamily="34" charset="0"/>
                <a:cs typeface="Tahoma" pitchFamily="34" charset="0"/>
              </a:rPr>
              <a:t>"progreso" y "orden" </a:t>
            </a:r>
            <a:r>
              <a:rPr lang="es-ES" dirty="0">
                <a:latin typeface="Tahoma" pitchFamily="34" charset="0"/>
                <a:cs typeface="Tahoma" pitchFamily="34" charset="0"/>
              </a:rPr>
              <a:t>en una sociedad que estaba viviendo la transformación de una organización </a:t>
            </a:r>
            <a:r>
              <a:rPr lang="es-ES" b="1" dirty="0">
                <a:effectLst>
                  <a:outerShdw blurRad="38100" dist="38100" dir="2700000" algn="tl">
                    <a:srgbClr val="000000">
                      <a:alpha val="43137"/>
                    </a:srgbClr>
                  </a:outerShdw>
                </a:effectLst>
                <a:latin typeface="Tahoma" pitchFamily="34" charset="0"/>
                <a:cs typeface="Tahoma" pitchFamily="34" charset="0"/>
              </a:rPr>
              <a:t>teológico-militar basada en la fe </a:t>
            </a:r>
            <a:r>
              <a:rPr lang="es-ES" dirty="0">
                <a:latin typeface="Tahoma" pitchFamily="34" charset="0"/>
                <a:cs typeface="Tahoma" pitchFamily="34" charset="0"/>
              </a:rPr>
              <a:t>a una </a:t>
            </a:r>
            <a:r>
              <a:rPr lang="es-ES" b="1" dirty="0">
                <a:effectLst>
                  <a:outerShdw blurRad="38100" dist="38100" dir="2700000" algn="tl">
                    <a:srgbClr val="000000">
                      <a:alpha val="43137"/>
                    </a:srgbClr>
                  </a:outerShdw>
                </a:effectLst>
                <a:latin typeface="Tahoma" pitchFamily="34" charset="0"/>
                <a:cs typeface="Tahoma" pitchFamily="34" charset="0"/>
              </a:rPr>
              <a:t>científico-industrial basada en la ciencia. </a:t>
            </a:r>
            <a:endParaRPr lang="es-ES" dirty="0">
              <a:latin typeface="Tahoma" pitchFamily="34" charset="0"/>
              <a:cs typeface="Tahoma" pitchFamily="34" charset="0"/>
            </a:endParaRPr>
          </a:p>
        </p:txBody>
      </p:sp>
      <p:sp>
        <p:nvSpPr>
          <p:cNvPr id="3" name="2 Rectángulo"/>
          <p:cNvSpPr/>
          <p:nvPr/>
        </p:nvSpPr>
        <p:spPr>
          <a:xfrm>
            <a:off x="467545" y="621268"/>
            <a:ext cx="8247829" cy="58477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defRPr/>
            </a:pPr>
            <a:r>
              <a:rPr lang="es-ES" sz="3200" b="1" dirty="0">
                <a:ln w="17780" cmpd="sng">
                  <a:solidFill>
                    <a:srgbClr val="FFFFFF"/>
                  </a:solidFill>
                  <a:prstDash val="solid"/>
                  <a:miter lim="800000"/>
                </a:ln>
                <a:effectLst>
                  <a:outerShdw blurRad="50800" algn="tl" rotWithShape="0">
                    <a:srgbClr val="000000"/>
                  </a:outerShdw>
                </a:effectLst>
              </a:rPr>
              <a:t>La historia avanza hacia una mayor racionalidad</a:t>
            </a:r>
          </a:p>
        </p:txBody>
      </p:sp>
      <p:sp>
        <p:nvSpPr>
          <p:cNvPr id="5" name="4 Rectángulo"/>
          <p:cNvSpPr/>
          <p:nvPr/>
        </p:nvSpPr>
        <p:spPr>
          <a:xfrm>
            <a:off x="3132307" y="4581128"/>
            <a:ext cx="5583535" cy="1015663"/>
          </a:xfrm>
          <a:prstGeom prst="rect">
            <a:avLst/>
          </a:prstGeom>
        </p:spPr>
        <p:txBody>
          <a:bodyPr wrap="square">
            <a:spAutoFit/>
          </a:bodyPr>
          <a:lstStyle/>
          <a:p>
            <a:pPr algn="ctr">
              <a:defRPr/>
            </a:pPr>
            <a:r>
              <a:rPr lang="es-ES" sz="2000" b="1" dirty="0">
                <a:effectLst>
                  <a:outerShdw blurRad="38100" dist="38100" dir="2700000" algn="tl">
                    <a:srgbClr val="000000">
                      <a:alpha val="43137"/>
                    </a:srgbClr>
                  </a:outerShdw>
                </a:effectLst>
                <a:latin typeface="Tahoma" pitchFamily="34" charset="0"/>
                <a:cs typeface="Tahoma" pitchFamily="34" charset="0"/>
              </a:rPr>
              <a:t>Los sacerdotes y los militares estaban perdiendo su preponderancia frente a los </a:t>
            </a:r>
            <a:r>
              <a:rPr lang="es-ES" sz="2000" b="1" dirty="0">
                <a:solidFill>
                  <a:srgbClr val="C00000"/>
                </a:solidFill>
                <a:effectLst>
                  <a:outerShdw blurRad="38100" dist="38100" dir="2700000" algn="tl">
                    <a:srgbClr val="000000">
                      <a:alpha val="43137"/>
                    </a:srgbClr>
                  </a:outerShdw>
                </a:effectLst>
                <a:latin typeface="Tahoma" pitchFamily="34" charset="0"/>
                <a:cs typeface="Tahoma" pitchFamily="34" charset="0"/>
              </a:rPr>
              <a:t>sabios, los empresarios y los banqueros. </a:t>
            </a:r>
            <a:endParaRPr lang="es-ES" sz="2000" b="1" dirty="0">
              <a:solidFill>
                <a:srgbClr val="C00000"/>
              </a:solidFill>
              <a:effectLst>
                <a:outerShdw blurRad="38100" dist="38100" dir="2700000" algn="tl">
                  <a:srgbClr val="000000">
                    <a:alpha val="43137"/>
                  </a:srgbClr>
                </a:outerShdw>
              </a:effectLst>
            </a:endParaRP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628800"/>
            <a:ext cx="2175644" cy="410445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3 Flecha abajo"/>
          <p:cNvSpPr/>
          <p:nvPr/>
        </p:nvSpPr>
        <p:spPr>
          <a:xfrm>
            <a:off x="4463987" y="3618895"/>
            <a:ext cx="2736304" cy="628322"/>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38276242"/>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6"/>
          <p:cNvSpPr>
            <a:spLocks noChangeArrowheads="1" noChangeShapeType="1" noTextEdit="1"/>
          </p:cNvSpPr>
          <p:nvPr/>
        </p:nvSpPr>
        <p:spPr bwMode="auto">
          <a:xfrm>
            <a:off x="539750" y="214313"/>
            <a:ext cx="8064500" cy="550862"/>
          </a:xfrm>
          <a:prstGeom prst="rect">
            <a:avLst/>
          </a:prstGeom>
        </p:spPr>
        <p:txBody>
          <a:bodyPr wrap="none" fromWordArt="1">
            <a:prstTxWarp prst="textPlain">
              <a:avLst>
                <a:gd name="adj" fmla="val 50000"/>
              </a:avLst>
            </a:prstTxWarp>
          </a:bodyPr>
          <a:lstStyle/>
          <a:p>
            <a:pPr algn="ctr"/>
            <a:r>
              <a:rPr lang="es-CO" b="1" kern="10">
                <a:ln w="9525">
                  <a:solidFill>
                    <a:srgbClr val="000000"/>
                  </a:solidFill>
                  <a:round/>
                  <a:headEnd/>
                  <a:tailEnd/>
                </a:ln>
                <a:latin typeface="Arial Black"/>
              </a:rPr>
              <a:t>LA CORRIENTE DEL POSITIVISMO EN AUGUSTO COMTE</a:t>
            </a:r>
          </a:p>
        </p:txBody>
      </p:sp>
      <p:sp>
        <p:nvSpPr>
          <p:cNvPr id="44040" name="Oval 8"/>
          <p:cNvSpPr>
            <a:spLocks noChangeArrowheads="1"/>
          </p:cNvSpPr>
          <p:nvPr/>
        </p:nvSpPr>
        <p:spPr bwMode="auto">
          <a:xfrm>
            <a:off x="4857750" y="1214438"/>
            <a:ext cx="1944688" cy="1798637"/>
          </a:xfrm>
          <a:prstGeom prst="ellipse">
            <a:avLst/>
          </a:prstGeom>
          <a:solidFill>
            <a:schemeClr val="folHlink"/>
          </a:solidFill>
          <a:ln w="38100">
            <a:solidFill>
              <a:schemeClr val="tx1"/>
            </a:solidFill>
            <a:round/>
            <a:headEnd/>
            <a:tailEnd/>
          </a:ln>
          <a:effectLst>
            <a:outerShdw dist="107763" dir="13500000" algn="ctr" rotWithShape="0">
              <a:schemeClr val="bg2">
                <a:alpha val="50000"/>
              </a:schemeClr>
            </a:outerShdw>
          </a:effectLst>
        </p:spPr>
        <p:txBody>
          <a:bodyPr wrap="none" anchor="ctr"/>
          <a:lstStyle/>
          <a:p>
            <a:pPr algn="ctr">
              <a:defRPr/>
            </a:pPr>
            <a:endParaRPr lang="es-ES" b="1">
              <a:effectLst>
                <a:outerShdw blurRad="38100" dist="38100" dir="2700000" algn="tl">
                  <a:srgbClr val="FFFFFF"/>
                </a:outerShdw>
              </a:effectLst>
            </a:endParaRPr>
          </a:p>
          <a:p>
            <a:pPr algn="ctr">
              <a:defRPr/>
            </a:pPr>
            <a:r>
              <a:rPr lang="es-ES" sz="2200" b="1">
                <a:solidFill>
                  <a:schemeClr val="bg1"/>
                </a:solidFill>
                <a:effectLst>
                  <a:outerShdw blurRad="38100" dist="38100" dir="2700000" algn="tl">
                    <a:srgbClr val="000000"/>
                  </a:outerShdw>
                </a:effectLst>
                <a:latin typeface="Arial Black" pitchFamily="34" charset="0"/>
              </a:rPr>
              <a:t>El estado</a:t>
            </a:r>
          </a:p>
          <a:p>
            <a:pPr algn="ctr">
              <a:defRPr/>
            </a:pPr>
            <a:r>
              <a:rPr lang="es-ES" sz="2200" b="1">
                <a:solidFill>
                  <a:schemeClr val="bg1"/>
                </a:solidFill>
                <a:effectLst>
                  <a:outerShdw blurRad="38100" dist="38100" dir="2700000" algn="tl">
                    <a:srgbClr val="000000"/>
                  </a:outerShdw>
                </a:effectLst>
                <a:latin typeface="Arial Black" pitchFamily="34" charset="0"/>
              </a:rPr>
              <a:t> teológico</a:t>
            </a:r>
            <a:endParaRPr lang="es-ES" sz="2200" b="1">
              <a:solidFill>
                <a:schemeClr val="bg1"/>
              </a:solidFill>
              <a:latin typeface="Arial Black" pitchFamily="34" charset="0"/>
            </a:endParaRPr>
          </a:p>
          <a:p>
            <a:pPr algn="ctr">
              <a:defRPr/>
            </a:pPr>
            <a:endParaRPr lang="es-ES" sz="2200">
              <a:latin typeface="Arial Black" pitchFamily="34" charset="0"/>
            </a:endParaRPr>
          </a:p>
        </p:txBody>
      </p:sp>
      <p:sp>
        <p:nvSpPr>
          <p:cNvPr id="44043" name="Oval 11"/>
          <p:cNvSpPr>
            <a:spLocks noChangeArrowheads="1"/>
          </p:cNvSpPr>
          <p:nvPr/>
        </p:nvSpPr>
        <p:spPr bwMode="auto">
          <a:xfrm>
            <a:off x="7000875" y="2714625"/>
            <a:ext cx="1944688" cy="1798638"/>
          </a:xfrm>
          <a:prstGeom prst="ellipse">
            <a:avLst/>
          </a:prstGeom>
          <a:solidFill>
            <a:schemeClr val="folHlink"/>
          </a:solidFill>
          <a:ln w="38100">
            <a:solidFill>
              <a:schemeClr val="tx1"/>
            </a:solidFill>
            <a:round/>
            <a:headEnd/>
            <a:tailEnd/>
          </a:ln>
          <a:effectLst>
            <a:outerShdw dist="107763" dir="13500000" algn="ctr" rotWithShape="0">
              <a:schemeClr val="bg2">
                <a:alpha val="50000"/>
              </a:schemeClr>
            </a:outerShdw>
          </a:effectLst>
        </p:spPr>
        <p:txBody>
          <a:bodyPr wrap="none" anchor="ctr"/>
          <a:lstStyle/>
          <a:p>
            <a:pPr algn="ctr">
              <a:defRPr/>
            </a:pPr>
            <a:endParaRPr lang="es-ES" b="1">
              <a:effectLst>
                <a:outerShdw blurRad="38100" dist="38100" dir="2700000" algn="tl">
                  <a:srgbClr val="FFFFFF"/>
                </a:outerShdw>
              </a:effectLst>
            </a:endParaRPr>
          </a:p>
          <a:p>
            <a:pPr algn="ctr">
              <a:defRPr/>
            </a:pPr>
            <a:r>
              <a:rPr lang="es-ES" sz="2200" b="1">
                <a:solidFill>
                  <a:schemeClr val="bg1"/>
                </a:solidFill>
                <a:effectLst>
                  <a:outerShdw blurRad="38100" dist="38100" dir="2700000" algn="tl">
                    <a:srgbClr val="000000"/>
                  </a:outerShdw>
                </a:effectLst>
                <a:latin typeface="Arial Black" pitchFamily="34" charset="0"/>
              </a:rPr>
              <a:t>El estado</a:t>
            </a:r>
          </a:p>
          <a:p>
            <a:pPr algn="ctr">
              <a:defRPr/>
            </a:pPr>
            <a:r>
              <a:rPr lang="es-ES" sz="2200" b="1">
                <a:solidFill>
                  <a:schemeClr val="bg1"/>
                </a:solidFill>
                <a:effectLst>
                  <a:outerShdw blurRad="38100" dist="38100" dir="2700000" algn="tl">
                    <a:srgbClr val="000000"/>
                  </a:outerShdw>
                </a:effectLst>
                <a:latin typeface="Arial Black" pitchFamily="34" charset="0"/>
              </a:rPr>
              <a:t> metafísico</a:t>
            </a:r>
            <a:endParaRPr lang="es-ES" sz="2200" b="1">
              <a:solidFill>
                <a:schemeClr val="bg1"/>
              </a:solidFill>
              <a:latin typeface="Arial Black" pitchFamily="34" charset="0"/>
            </a:endParaRPr>
          </a:p>
          <a:p>
            <a:pPr algn="ctr">
              <a:defRPr/>
            </a:pPr>
            <a:endParaRPr lang="es-ES" sz="2200">
              <a:latin typeface="Arial Black" pitchFamily="34" charset="0"/>
            </a:endParaRPr>
          </a:p>
        </p:txBody>
      </p:sp>
      <p:sp>
        <p:nvSpPr>
          <p:cNvPr id="44044" name="Oval 12"/>
          <p:cNvSpPr>
            <a:spLocks noChangeArrowheads="1"/>
          </p:cNvSpPr>
          <p:nvPr/>
        </p:nvSpPr>
        <p:spPr bwMode="auto">
          <a:xfrm>
            <a:off x="5143500" y="4572000"/>
            <a:ext cx="1944688" cy="1798638"/>
          </a:xfrm>
          <a:prstGeom prst="ellipse">
            <a:avLst/>
          </a:prstGeom>
          <a:solidFill>
            <a:schemeClr val="folHlink"/>
          </a:solidFill>
          <a:ln w="38100">
            <a:solidFill>
              <a:schemeClr val="tx1"/>
            </a:solidFill>
            <a:round/>
            <a:headEnd/>
            <a:tailEnd/>
          </a:ln>
          <a:effectLst>
            <a:outerShdw dist="107763" dir="13500000" algn="ctr" rotWithShape="0">
              <a:schemeClr val="bg2">
                <a:alpha val="50000"/>
              </a:schemeClr>
            </a:outerShdw>
          </a:effectLst>
        </p:spPr>
        <p:txBody>
          <a:bodyPr wrap="none" anchor="ctr"/>
          <a:lstStyle/>
          <a:p>
            <a:pPr algn="ctr">
              <a:defRPr/>
            </a:pPr>
            <a:endParaRPr lang="es-ES" b="1" dirty="0">
              <a:effectLst>
                <a:outerShdw blurRad="38100" dist="38100" dir="2700000" algn="tl">
                  <a:srgbClr val="FFFFFF"/>
                </a:outerShdw>
              </a:effectLst>
            </a:endParaRPr>
          </a:p>
          <a:p>
            <a:pPr algn="ctr">
              <a:defRPr/>
            </a:pPr>
            <a:r>
              <a:rPr lang="es-ES" sz="2200" b="1" dirty="0">
                <a:solidFill>
                  <a:schemeClr val="bg1"/>
                </a:solidFill>
                <a:effectLst>
                  <a:outerShdw blurRad="38100" dist="38100" dir="2700000" algn="tl">
                    <a:srgbClr val="000000"/>
                  </a:outerShdw>
                </a:effectLst>
                <a:latin typeface="Arial Black" pitchFamily="34" charset="0"/>
              </a:rPr>
              <a:t>El estado</a:t>
            </a:r>
          </a:p>
          <a:p>
            <a:pPr algn="ctr">
              <a:defRPr/>
            </a:pPr>
            <a:r>
              <a:rPr lang="es-ES" sz="2200" b="1" dirty="0">
                <a:solidFill>
                  <a:schemeClr val="bg1"/>
                </a:solidFill>
                <a:effectLst>
                  <a:outerShdw blurRad="38100" dist="38100" dir="2700000" algn="tl">
                    <a:srgbClr val="000000"/>
                  </a:outerShdw>
                </a:effectLst>
                <a:latin typeface="Arial Black" pitchFamily="34" charset="0"/>
              </a:rPr>
              <a:t> positivo</a:t>
            </a:r>
            <a:endParaRPr lang="es-ES" sz="2200" b="1" dirty="0">
              <a:solidFill>
                <a:schemeClr val="bg1"/>
              </a:solidFill>
              <a:latin typeface="Arial Black" pitchFamily="34" charset="0"/>
            </a:endParaRPr>
          </a:p>
          <a:p>
            <a:pPr algn="ctr">
              <a:defRPr/>
            </a:pPr>
            <a:endParaRPr lang="es-ES" sz="2200" dirty="0">
              <a:latin typeface="Arial Black" pitchFamily="34" charset="0"/>
            </a:endParaRPr>
          </a:p>
        </p:txBody>
      </p:sp>
      <p:sp>
        <p:nvSpPr>
          <p:cNvPr id="44045" name="AutoShape 13"/>
          <p:cNvSpPr>
            <a:spLocks noChangeArrowheads="1"/>
          </p:cNvSpPr>
          <p:nvPr/>
        </p:nvSpPr>
        <p:spPr bwMode="auto">
          <a:xfrm rot="5400000">
            <a:off x="2544763" y="1455737"/>
            <a:ext cx="4071938" cy="4589463"/>
          </a:xfrm>
          <a:prstGeom prst="triangle">
            <a:avLst>
              <a:gd name="adj" fmla="val 50000"/>
            </a:avLst>
          </a:prstGeom>
          <a:solidFill>
            <a:srgbClr val="CCCC00"/>
          </a:solidFill>
          <a:ln w="9525">
            <a:solidFill>
              <a:schemeClr val="tx1"/>
            </a:solidFill>
            <a:miter lim="800000"/>
            <a:headEnd/>
            <a:tailEnd/>
          </a:ln>
          <a:effectLst/>
        </p:spPr>
        <p:txBody>
          <a:bodyPr rot="10800000" vert="eaVert" wrap="none" anchor="ctr"/>
          <a:lstStyle/>
          <a:p>
            <a:pPr algn="ctr">
              <a:defRPr/>
            </a:pPr>
            <a:r>
              <a:rPr lang="es-ES" sz="2800" dirty="0">
                <a:solidFill>
                  <a:schemeClr val="bg1"/>
                </a:solidFill>
                <a:effectLst>
                  <a:outerShdw blurRad="38100" dist="38100" dir="2700000" algn="tl">
                    <a:srgbClr val="000000"/>
                  </a:outerShdw>
                </a:effectLst>
                <a:latin typeface="Arial Black" pitchFamily="34" charset="0"/>
              </a:rPr>
              <a:t>LA LEY</a:t>
            </a:r>
          </a:p>
          <a:p>
            <a:pPr algn="ctr">
              <a:defRPr/>
            </a:pPr>
            <a:r>
              <a:rPr lang="es-ES" sz="2800" dirty="0">
                <a:solidFill>
                  <a:schemeClr val="bg1"/>
                </a:solidFill>
                <a:effectLst>
                  <a:outerShdw blurRad="38100" dist="38100" dir="2700000" algn="tl">
                    <a:srgbClr val="000000"/>
                  </a:outerShdw>
                </a:effectLst>
                <a:latin typeface="Arial Black" pitchFamily="34" charset="0"/>
              </a:rPr>
              <a:t>DE LOS</a:t>
            </a:r>
          </a:p>
          <a:p>
            <a:pPr algn="ctr">
              <a:defRPr/>
            </a:pPr>
            <a:r>
              <a:rPr lang="es-ES" sz="2800" dirty="0">
                <a:solidFill>
                  <a:schemeClr val="bg1"/>
                </a:solidFill>
                <a:effectLst>
                  <a:outerShdw blurRad="38100" dist="38100" dir="2700000" algn="tl">
                    <a:srgbClr val="000000"/>
                  </a:outerShdw>
                </a:effectLst>
                <a:latin typeface="Arial Black" pitchFamily="34" charset="0"/>
              </a:rPr>
              <a:t>TRES</a:t>
            </a:r>
          </a:p>
          <a:p>
            <a:pPr algn="ctr">
              <a:defRPr/>
            </a:pPr>
            <a:r>
              <a:rPr lang="es-ES" sz="2800" dirty="0">
                <a:solidFill>
                  <a:schemeClr val="bg1"/>
                </a:solidFill>
                <a:effectLst>
                  <a:outerShdw blurRad="38100" dist="38100" dir="2700000" algn="tl">
                    <a:srgbClr val="000000"/>
                  </a:outerShdw>
                </a:effectLst>
                <a:latin typeface="Arial Black" pitchFamily="34" charset="0"/>
              </a:rPr>
              <a:t>ESTADOS</a:t>
            </a:r>
          </a:p>
          <a:p>
            <a:pPr algn="ctr">
              <a:defRPr/>
            </a:pPr>
            <a:endParaRPr lang="es-ES" sz="2800" dirty="0">
              <a:solidFill>
                <a:schemeClr val="bg1"/>
              </a:solidFill>
              <a:effectLst>
                <a:outerShdw blurRad="38100" dist="38100" dir="2700000" algn="tl">
                  <a:srgbClr val="000000"/>
                </a:outerShdw>
              </a:effectLst>
              <a:latin typeface="Arial Black" pitchFamily="34" charset="0"/>
            </a:endParaRPr>
          </a:p>
        </p:txBody>
      </p:sp>
      <p:pic>
        <p:nvPicPr>
          <p:cNvPr id="14343" name="Picture 17" descr="0070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643188"/>
            <a:ext cx="1446212"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489367"/>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916238" y="3644900"/>
            <a:ext cx="5329237" cy="1477328"/>
          </a:xfrm>
          <a:prstGeom prst="rect">
            <a:avLst/>
          </a:prstGeom>
          <a:noFill/>
          <a:ln w="9525">
            <a:noFill/>
            <a:miter lim="800000"/>
            <a:headEnd/>
            <a:tailEnd/>
          </a:ln>
          <a:effectLst/>
        </p:spPr>
        <p:txBody>
          <a:bodyPr wrap="square" anchor="ctr">
            <a:spAutoFit/>
          </a:bodyPr>
          <a:lstStyle/>
          <a:p>
            <a:pPr algn="just">
              <a:defRPr/>
            </a:pPr>
            <a:r>
              <a:rPr lang="es-ES" dirty="0" smtClean="0">
                <a:effectLst>
                  <a:outerShdw blurRad="38100" dist="38100" dir="2700000" algn="tl">
                    <a:srgbClr val="C0C0C0"/>
                  </a:outerShdw>
                </a:effectLst>
                <a:latin typeface="Tahoma" pitchFamily="34" charset="0"/>
              </a:rPr>
              <a:t>Se </a:t>
            </a:r>
            <a:r>
              <a:rPr lang="es-ES" dirty="0">
                <a:effectLst>
                  <a:outerShdw blurRad="38100" dist="38100" dir="2700000" algn="tl">
                    <a:srgbClr val="C0C0C0"/>
                  </a:outerShdw>
                </a:effectLst>
                <a:latin typeface="Tahoma" pitchFamily="34" charset="0"/>
              </a:rPr>
              <a:t>representa los fenómenos cual si fueran producidos por la </a:t>
            </a:r>
            <a:r>
              <a:rPr lang="es-ES" dirty="0">
                <a:effectLst>
                  <a:outerShdw blurRad="38100" dist="38100" dir="2700000" algn="tl">
                    <a:srgbClr val="C0C0C0"/>
                  </a:outerShdw>
                </a:effectLst>
                <a:latin typeface="Arial Black" pitchFamily="34" charset="0"/>
              </a:rPr>
              <a:t>acción directa y continua de agentes sobrenaturales</a:t>
            </a:r>
            <a:r>
              <a:rPr lang="es-ES" dirty="0">
                <a:effectLst>
                  <a:outerShdw blurRad="38100" dist="38100" dir="2700000" algn="tl">
                    <a:srgbClr val="C0C0C0"/>
                  </a:outerShdw>
                </a:effectLst>
                <a:latin typeface="Tahoma" pitchFamily="34" charset="0"/>
              </a:rPr>
              <a:t> más o menos numerosos, cuya intervención arbitraria explica todas las anomalías aparentes del universo. </a:t>
            </a:r>
          </a:p>
        </p:txBody>
      </p:sp>
      <p:sp>
        <p:nvSpPr>
          <p:cNvPr id="15363" name="WordArt 5"/>
          <p:cNvSpPr>
            <a:spLocks noChangeArrowheads="1" noChangeShapeType="1" noTextEdit="1"/>
          </p:cNvSpPr>
          <p:nvPr/>
        </p:nvSpPr>
        <p:spPr bwMode="auto">
          <a:xfrm>
            <a:off x="3132138" y="1304925"/>
            <a:ext cx="5113337" cy="647700"/>
          </a:xfrm>
          <a:prstGeom prst="rect">
            <a:avLst/>
          </a:prstGeom>
        </p:spPr>
        <p:txBody>
          <a:bodyPr wrap="none" fromWordArt="1">
            <a:prstTxWarp prst="textPlain">
              <a:avLst>
                <a:gd name="adj" fmla="val 50000"/>
              </a:avLst>
            </a:prstTxWarp>
          </a:bodyPr>
          <a:lstStyle/>
          <a:p>
            <a:pPr algn="ctr"/>
            <a:r>
              <a:rPr lang="es-CO" sz="3600" kern="10" dirty="0">
                <a:ln w="9525">
                  <a:solidFill>
                    <a:srgbClr val="000000"/>
                  </a:solidFill>
                  <a:round/>
                  <a:headEnd/>
                  <a:tailEnd/>
                </a:ln>
                <a:solidFill>
                  <a:schemeClr val="tx2"/>
                </a:solidFill>
                <a:latin typeface="Arial Black"/>
              </a:rPr>
              <a:t>Estado teológico</a:t>
            </a:r>
          </a:p>
        </p:txBody>
      </p:sp>
      <p:pic>
        <p:nvPicPr>
          <p:cNvPr id="15364" name="Picture 7" descr="cultura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765175"/>
            <a:ext cx="19446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dios_inalambric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644900"/>
            <a:ext cx="1728787" cy="165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Flecha abajo"/>
          <p:cNvSpPr/>
          <p:nvPr/>
        </p:nvSpPr>
        <p:spPr>
          <a:xfrm>
            <a:off x="4211960" y="2316440"/>
            <a:ext cx="2304256" cy="690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3931183"/>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descr="Tres Gracias"/>
          <p:cNvPicPr>
            <a:picLocks noChangeAspect="1" noChangeArrowheads="1"/>
          </p:cNvPicPr>
          <p:nvPr/>
        </p:nvPicPr>
        <p:blipFill>
          <a:blip r:embed="rId2" cstate="print"/>
          <a:srcRect/>
          <a:stretch>
            <a:fillRect/>
          </a:stretch>
        </p:blipFill>
        <p:spPr bwMode="auto">
          <a:xfrm>
            <a:off x="4572000" y="476250"/>
            <a:ext cx="4032250" cy="5545138"/>
          </a:xfrm>
          <a:prstGeom prst="rect">
            <a:avLst/>
          </a:prstGeom>
          <a:noFill/>
          <a:ln w="9525">
            <a:noFill/>
            <a:miter lim="800000"/>
            <a:headEnd/>
            <a:tailEnd/>
          </a:ln>
        </p:spPr>
      </p:pic>
      <p:pic>
        <p:nvPicPr>
          <p:cNvPr id="51203" name="Picture 9" descr="david-miguel-angel"/>
          <p:cNvPicPr>
            <a:picLocks noChangeAspect="1" noChangeArrowheads="1"/>
          </p:cNvPicPr>
          <p:nvPr/>
        </p:nvPicPr>
        <p:blipFill>
          <a:blip r:embed="rId3" cstate="print"/>
          <a:srcRect/>
          <a:stretch>
            <a:fillRect/>
          </a:stretch>
        </p:blipFill>
        <p:spPr bwMode="auto">
          <a:xfrm>
            <a:off x="611188" y="476250"/>
            <a:ext cx="3503612" cy="55594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3"/>
          <p:cNvSpPr>
            <a:spLocks noChangeArrowheads="1" noChangeShapeType="1" noTextEdit="1"/>
          </p:cNvSpPr>
          <p:nvPr/>
        </p:nvSpPr>
        <p:spPr bwMode="auto">
          <a:xfrm>
            <a:off x="3059113" y="692150"/>
            <a:ext cx="5113337" cy="647700"/>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a:tailEnd/>
                </a:ln>
                <a:solidFill>
                  <a:schemeClr val="tx2"/>
                </a:solidFill>
                <a:latin typeface="Arial Black"/>
              </a:rPr>
              <a:t>Estado teológico</a:t>
            </a:r>
          </a:p>
        </p:txBody>
      </p:sp>
      <p:sp>
        <p:nvSpPr>
          <p:cNvPr id="16387" name="Rectangle 6"/>
          <p:cNvSpPr>
            <a:spLocks noChangeArrowheads="1"/>
          </p:cNvSpPr>
          <p:nvPr/>
        </p:nvSpPr>
        <p:spPr bwMode="auto">
          <a:xfrm>
            <a:off x="2843808" y="1916113"/>
            <a:ext cx="583188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dirty="0"/>
              <a:t>Esta representado por tres momentos: </a:t>
            </a:r>
          </a:p>
          <a:p>
            <a:endParaRPr lang="es-ES" dirty="0"/>
          </a:p>
          <a:p>
            <a:pPr algn="just"/>
            <a:r>
              <a:rPr lang="es-ES" sz="2000" b="1" u="sng" dirty="0">
                <a:latin typeface="Tahoma" pitchFamily="34" charset="0"/>
              </a:rPr>
              <a:t>Fetichismo</a:t>
            </a:r>
            <a:r>
              <a:rPr lang="es-ES" sz="1700" dirty="0">
                <a:latin typeface="Tahoma" pitchFamily="34" charset="0"/>
              </a:rPr>
              <a:t> </a:t>
            </a:r>
            <a:r>
              <a:rPr lang="es-ES" sz="1700" dirty="0" smtClean="0">
                <a:latin typeface="Tahoma" pitchFamily="34" charset="0"/>
              </a:rPr>
              <a:t>La </a:t>
            </a:r>
            <a:r>
              <a:rPr lang="es-ES" sz="1700" dirty="0">
                <a:latin typeface="Tahoma" pitchFamily="34" charset="0"/>
              </a:rPr>
              <a:t>adoración de los astros es el grado más alto de esta primera fase teológica. </a:t>
            </a:r>
          </a:p>
          <a:p>
            <a:pPr algn="just"/>
            <a:endParaRPr lang="es-ES" sz="1700" dirty="0">
              <a:latin typeface="Tahoma" pitchFamily="34" charset="0"/>
            </a:endParaRPr>
          </a:p>
          <a:p>
            <a:pPr algn="just"/>
            <a:r>
              <a:rPr lang="es-ES" sz="2000" b="1" u="sng" dirty="0">
                <a:latin typeface="Tahoma" pitchFamily="34" charset="0"/>
              </a:rPr>
              <a:t>Politeísmo</a:t>
            </a:r>
            <a:r>
              <a:rPr lang="es-ES" b="1" dirty="0">
                <a:latin typeface="Tahoma" pitchFamily="34" charset="0"/>
              </a:rPr>
              <a:t> </a:t>
            </a:r>
            <a:r>
              <a:rPr lang="es-ES" sz="1700" dirty="0">
                <a:latin typeface="Tahoma" pitchFamily="34" charset="0"/>
              </a:rPr>
              <a:t>Es la libre preponderancia especulativa de la imaginación. </a:t>
            </a:r>
            <a:r>
              <a:rPr lang="es-ES" sz="1700" dirty="0" smtClean="0">
                <a:latin typeface="Tahoma" pitchFamily="34" charset="0"/>
              </a:rPr>
              <a:t>Construcción de una multiplicidad de dioses.</a:t>
            </a:r>
          </a:p>
          <a:p>
            <a:pPr algn="just"/>
            <a:endParaRPr lang="es-ES" sz="1700" dirty="0">
              <a:latin typeface="Tahoma" pitchFamily="34" charset="0"/>
            </a:endParaRPr>
          </a:p>
          <a:p>
            <a:pPr algn="just"/>
            <a:r>
              <a:rPr lang="es-ES" sz="2000" b="1" u="sng" dirty="0">
                <a:latin typeface="Tahoma" pitchFamily="34" charset="0"/>
              </a:rPr>
              <a:t>Monoteísmo</a:t>
            </a:r>
            <a:r>
              <a:rPr lang="es-ES" sz="1700" dirty="0">
                <a:latin typeface="Tahoma" pitchFamily="34" charset="0"/>
              </a:rPr>
              <a:t> Comienzo de la decadencia de la filosofía inicial, que sufre un rápido decrecimiento intelectual como consecuencia espontánea de esta simplificación en que la razón viene a restringir cada vez más el dominio exterior de la imaginación. </a:t>
            </a:r>
          </a:p>
        </p:txBody>
      </p:sp>
      <p:pic>
        <p:nvPicPr>
          <p:cNvPr id="12290" name="Picture 2" descr="http://t2.gstatic.com/images?q=tbn:ANd9GcTbKXtZM-n6BCIcqDEnaryl5l8KG5b12mRNV_SpWlvrQLAL6u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56992"/>
            <a:ext cx="1944216" cy="248327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t3.gstatic.com/images?q=tbn:ANd9GcRYkiD40fGOcXJgG-pUv2hEL0NkYdrXBwMKQ4BdPLKYXRoVGY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27" y="84455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790322"/>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987824" y="3954984"/>
            <a:ext cx="5545211" cy="1815882"/>
          </a:xfrm>
          <a:prstGeom prst="rect">
            <a:avLst/>
          </a:prstGeom>
          <a:noFill/>
          <a:ln w="9525">
            <a:noFill/>
            <a:miter lim="800000"/>
            <a:headEnd/>
            <a:tailEnd/>
          </a:ln>
          <a:effectLst/>
        </p:spPr>
        <p:txBody>
          <a:bodyPr wrap="square" anchor="ctr">
            <a:spAutoFit/>
          </a:bodyPr>
          <a:lstStyle/>
          <a:p>
            <a:pPr algn="just">
              <a:defRPr/>
            </a:pPr>
            <a:endParaRPr lang="es-ES" dirty="0">
              <a:latin typeface="Tahoma" pitchFamily="34" charset="0"/>
            </a:endParaRPr>
          </a:p>
          <a:p>
            <a:pPr algn="just">
              <a:defRPr/>
            </a:pPr>
            <a:r>
              <a:rPr lang="es-ES" sz="1900" dirty="0" smtClean="0">
                <a:effectLst>
                  <a:outerShdw blurRad="38100" dist="38100" dir="2700000" algn="tl">
                    <a:srgbClr val="000000">
                      <a:alpha val="43137"/>
                    </a:srgbClr>
                  </a:outerShdw>
                </a:effectLst>
                <a:latin typeface="Tahoma" pitchFamily="34" charset="0"/>
              </a:rPr>
              <a:t> Para ello se recurren a </a:t>
            </a:r>
            <a:r>
              <a:rPr lang="es-ES" sz="1900" dirty="0">
                <a:effectLst>
                  <a:outerShdw blurRad="38100" dist="38100" dir="2700000" algn="tl">
                    <a:srgbClr val="000000">
                      <a:alpha val="43137"/>
                    </a:srgbClr>
                  </a:outerShdw>
                </a:effectLst>
                <a:latin typeface="Tahoma" pitchFamily="34" charset="0"/>
              </a:rPr>
              <a:t>entidades abstractas </a:t>
            </a:r>
            <a:r>
              <a:rPr lang="es-ES" sz="1900" dirty="0" smtClean="0">
                <a:effectLst>
                  <a:outerShdw blurRad="38100" dist="38100" dir="2700000" algn="tl">
                    <a:srgbClr val="000000">
                      <a:alpha val="43137"/>
                    </a:srgbClr>
                  </a:outerShdw>
                </a:effectLst>
                <a:latin typeface="Tahoma" pitchFamily="34" charset="0"/>
              </a:rPr>
              <a:t>que designan </a:t>
            </a:r>
            <a:r>
              <a:rPr lang="es-ES" sz="1900" dirty="0">
                <a:effectLst>
                  <a:outerShdw blurRad="38100" dist="38100" dir="2700000" algn="tl">
                    <a:srgbClr val="000000">
                      <a:alpha val="43137"/>
                    </a:srgbClr>
                  </a:outerShdw>
                </a:effectLst>
                <a:latin typeface="Tahoma" pitchFamily="34" charset="0"/>
              </a:rPr>
              <a:t>algo distinto de las cosas, sí bien inherente a ellas, más próximo a </a:t>
            </a:r>
            <a:r>
              <a:rPr lang="es-ES" sz="1900" dirty="0" smtClean="0">
                <a:effectLst>
                  <a:outerShdw blurRad="38100" dist="38100" dir="2700000" algn="tl">
                    <a:srgbClr val="000000">
                      <a:alpha val="43137"/>
                    </a:srgbClr>
                  </a:outerShdw>
                </a:effectLst>
                <a:latin typeface="Tahoma" pitchFamily="34" charset="0"/>
              </a:rPr>
              <a:t>ellas: El fuego, el devenir, el éter, el agua, etc.</a:t>
            </a:r>
          </a:p>
          <a:p>
            <a:pPr algn="just">
              <a:defRPr/>
            </a:pPr>
            <a:endParaRPr lang="es-ES" dirty="0">
              <a:latin typeface="Tahoma" pitchFamily="34" charset="0"/>
            </a:endParaRPr>
          </a:p>
        </p:txBody>
      </p:sp>
      <p:sp>
        <p:nvSpPr>
          <p:cNvPr id="17411" name="WordArt 6"/>
          <p:cNvSpPr>
            <a:spLocks noChangeArrowheads="1" noChangeShapeType="1" noTextEdit="1"/>
          </p:cNvSpPr>
          <p:nvPr/>
        </p:nvSpPr>
        <p:spPr bwMode="auto">
          <a:xfrm>
            <a:off x="2843213" y="765175"/>
            <a:ext cx="5400675" cy="647700"/>
          </a:xfrm>
          <a:prstGeom prst="rect">
            <a:avLst/>
          </a:prstGeom>
        </p:spPr>
        <p:txBody>
          <a:bodyPr wrap="none" fromWordArt="1">
            <a:prstTxWarp prst="textPlain">
              <a:avLst>
                <a:gd name="adj" fmla="val 50000"/>
              </a:avLst>
            </a:prstTxWarp>
          </a:bodyPr>
          <a:lstStyle/>
          <a:p>
            <a:pPr algn="ctr"/>
            <a:r>
              <a:rPr lang="es-CO" sz="3600" kern="10" dirty="0">
                <a:ln w="9525">
                  <a:solidFill>
                    <a:srgbClr val="000000"/>
                  </a:solidFill>
                  <a:round/>
                  <a:headEnd/>
                  <a:tailEnd/>
                </a:ln>
                <a:latin typeface="Arial Black"/>
              </a:rPr>
              <a:t>Estado metafísico </a:t>
            </a:r>
          </a:p>
        </p:txBody>
      </p:sp>
      <p:pic>
        <p:nvPicPr>
          <p:cNvPr id="17412" name="Picture 10" descr="escenachibch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781300"/>
            <a:ext cx="20874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6" descr="monos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765175"/>
            <a:ext cx="143986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2843213" y="1786989"/>
            <a:ext cx="5545211" cy="1015663"/>
          </a:xfrm>
          <a:prstGeom prst="rect">
            <a:avLst/>
          </a:prstGeom>
        </p:spPr>
        <p:txBody>
          <a:bodyPr wrap="square">
            <a:spAutoFit/>
          </a:bodyPr>
          <a:lstStyle/>
          <a:p>
            <a:pPr algn="ctr">
              <a:defRPr/>
            </a:pPr>
            <a:r>
              <a:rPr lang="es-ES" sz="2000" b="1" dirty="0">
                <a:latin typeface="Tahoma" pitchFamily="34" charset="0"/>
              </a:rPr>
              <a:t>La metafísica intenta explicar la naturaleza de los seres, su esencia, sus causas.</a:t>
            </a:r>
          </a:p>
        </p:txBody>
      </p:sp>
      <p:sp>
        <p:nvSpPr>
          <p:cNvPr id="3" name="2 Flecha abajo"/>
          <p:cNvSpPr/>
          <p:nvPr/>
        </p:nvSpPr>
        <p:spPr>
          <a:xfrm>
            <a:off x="4643450" y="3223378"/>
            <a:ext cx="1800200" cy="76238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74065977"/>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805882" y="2492375"/>
            <a:ext cx="561662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s-ES" sz="2000" dirty="0" smtClean="0">
                <a:latin typeface="Franklin Gothic Medium Cond" pitchFamily="34" charset="0"/>
              </a:rPr>
              <a:t>El </a:t>
            </a:r>
            <a:r>
              <a:rPr lang="es-ES" sz="2000" dirty="0">
                <a:latin typeface="Franklin Gothic Medium Cond" pitchFamily="34" charset="0"/>
              </a:rPr>
              <a:t>espíritu humano </a:t>
            </a:r>
            <a:r>
              <a:rPr lang="es-ES" sz="2000" dirty="0" smtClean="0">
                <a:latin typeface="Franklin Gothic Medium Cond" pitchFamily="34" charset="0"/>
              </a:rPr>
              <a:t>supera </a:t>
            </a:r>
            <a:r>
              <a:rPr lang="es-ES" sz="2000" dirty="0">
                <a:latin typeface="Franklin Gothic Medium Cond" pitchFamily="34" charset="0"/>
              </a:rPr>
              <a:t>esa ambición metafísica y "al reconocer la imposibilidad de obtener nociones absolutas, renuncia(</a:t>
            </a:r>
            <a:r>
              <a:rPr lang="es-ES" sz="2000" dirty="0" err="1">
                <a:latin typeface="Franklin Gothic Medium Cond" pitchFamily="34" charset="0"/>
              </a:rPr>
              <a:t>ra</a:t>
            </a:r>
            <a:r>
              <a:rPr lang="es-ES" sz="2000" dirty="0">
                <a:latin typeface="Franklin Gothic Medium Cond" pitchFamily="34" charset="0"/>
              </a:rPr>
              <a:t>) a buscar el origen y el destino del universo y a conocer las causas íntimas de los fenómenos para limitarse sólo a descubrir, mediante </a:t>
            </a:r>
            <a:r>
              <a:rPr lang="es-ES" sz="2000" b="1" dirty="0">
                <a:solidFill>
                  <a:srgbClr val="C00000"/>
                </a:solidFill>
                <a:latin typeface="Arial Black" pitchFamily="34" charset="0"/>
              </a:rPr>
              <a:t>el uso bien combinado del razonamiento y de la observación</a:t>
            </a:r>
            <a:r>
              <a:rPr lang="es-ES" sz="2000" dirty="0">
                <a:latin typeface="Franklin Gothic Medium Cond" pitchFamily="34" charset="0"/>
              </a:rPr>
              <a:t>, sus leyes efectivas, es decir sus relaciones invariables de sucesión y de </a:t>
            </a:r>
            <a:r>
              <a:rPr lang="es-ES" sz="2000" dirty="0" smtClean="0">
                <a:latin typeface="Franklin Gothic Medium Cond" pitchFamily="34" charset="0"/>
              </a:rPr>
              <a:t>similitud“.</a:t>
            </a:r>
            <a:endParaRPr lang="es-ES" sz="2000" dirty="0">
              <a:latin typeface="Franklin Gothic Medium Cond" pitchFamily="34" charset="0"/>
            </a:endParaRPr>
          </a:p>
        </p:txBody>
      </p:sp>
      <p:sp>
        <p:nvSpPr>
          <p:cNvPr id="18435" name="WordArt 5"/>
          <p:cNvSpPr>
            <a:spLocks noChangeArrowheads="1" noChangeShapeType="1" noTextEdit="1"/>
          </p:cNvSpPr>
          <p:nvPr/>
        </p:nvSpPr>
        <p:spPr bwMode="auto">
          <a:xfrm>
            <a:off x="3428239" y="1053246"/>
            <a:ext cx="4389438" cy="504825"/>
          </a:xfrm>
          <a:prstGeom prst="rect">
            <a:avLst/>
          </a:prstGeom>
        </p:spPr>
        <p:txBody>
          <a:bodyPr wrap="none" fromWordArt="1">
            <a:prstTxWarp prst="textPlain">
              <a:avLst>
                <a:gd name="adj" fmla="val 50000"/>
              </a:avLst>
            </a:prstTxWarp>
          </a:bodyPr>
          <a:lstStyle/>
          <a:p>
            <a:pPr algn="ctr"/>
            <a:r>
              <a:rPr lang="es-CO" sz="3600" kern="10" dirty="0">
                <a:ln w="9525">
                  <a:solidFill>
                    <a:srgbClr val="000000"/>
                  </a:solidFill>
                  <a:round/>
                  <a:headEnd/>
                  <a:tailEnd/>
                </a:ln>
                <a:latin typeface="Arial Black"/>
              </a:rPr>
              <a:t>Estado Positivo</a:t>
            </a:r>
          </a:p>
        </p:txBody>
      </p:sp>
      <p:pic>
        <p:nvPicPr>
          <p:cNvPr id="18436" name="Picture 7" descr="color1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996" y="764704"/>
            <a:ext cx="172878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986" y="2492375"/>
            <a:ext cx="15113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557608"/>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627313" y="2492375"/>
            <a:ext cx="5616575" cy="2835275"/>
          </a:xfrm>
          <a:prstGeom prst="rect">
            <a:avLst/>
          </a:prstGeom>
          <a:noFill/>
          <a:ln w="9525">
            <a:noFill/>
            <a:miter lim="800000"/>
            <a:headEnd/>
            <a:tailEnd/>
          </a:ln>
        </p:spPr>
        <p:txBody>
          <a:bodyPr anchor="ctr">
            <a:spAutoFit/>
          </a:bodyPr>
          <a:lstStyle/>
          <a:p>
            <a:pPr marL="342900" indent="-342900" algn="just">
              <a:buFontTx/>
              <a:buAutoNum type="arabicPeriod"/>
              <a:defRPr/>
            </a:pPr>
            <a:r>
              <a:rPr lang="es-ES" sz="2000" b="1">
                <a:effectLst>
                  <a:outerShdw blurRad="38100" dist="38100" dir="2700000" algn="tl">
                    <a:srgbClr val="C0C0C0"/>
                  </a:outerShdw>
                </a:effectLst>
                <a:latin typeface="Tahoma" pitchFamily="34" charset="0"/>
              </a:rPr>
              <a:t>SOCIAEAD MILITAR:</a:t>
            </a:r>
            <a:r>
              <a:rPr lang="es-ES" sz="2000">
                <a:latin typeface="Tahoma" pitchFamily="34" charset="0"/>
              </a:rPr>
              <a:t> autoritarismo poder absoluto y divino.</a:t>
            </a:r>
          </a:p>
          <a:p>
            <a:pPr marL="342900" indent="-342900" algn="just">
              <a:defRPr/>
            </a:pPr>
            <a:endParaRPr lang="es-ES" sz="2000">
              <a:latin typeface="Tahoma" pitchFamily="34" charset="0"/>
            </a:endParaRPr>
          </a:p>
          <a:p>
            <a:pPr marL="342900" indent="-342900" algn="just">
              <a:buFontTx/>
              <a:buAutoNum type="arabicPeriod" startAt="2"/>
              <a:defRPr/>
            </a:pPr>
            <a:r>
              <a:rPr lang="es-ES" sz="2000" b="1">
                <a:effectLst>
                  <a:outerShdw blurRad="38100" dist="38100" dir="2700000" algn="tl">
                    <a:srgbClr val="C0C0C0"/>
                  </a:outerShdw>
                </a:effectLst>
                <a:latin typeface="Tahoma" pitchFamily="34" charset="0"/>
              </a:rPr>
              <a:t>SOCIEDAD DE LOS LEGISLAORES</a:t>
            </a:r>
            <a:r>
              <a:rPr lang="es-ES" sz="2000">
                <a:latin typeface="Tahoma" pitchFamily="34" charset="0"/>
              </a:rPr>
              <a:t>: poder temporal Vs. poder espiritual.</a:t>
            </a:r>
          </a:p>
          <a:p>
            <a:pPr marL="342900" indent="-342900" algn="just">
              <a:defRPr/>
            </a:pPr>
            <a:endParaRPr lang="es-ES" sz="2000">
              <a:latin typeface="Tahoma" pitchFamily="34" charset="0"/>
            </a:endParaRPr>
          </a:p>
          <a:p>
            <a:pPr marL="342900" indent="-342900" algn="just">
              <a:defRPr/>
            </a:pPr>
            <a:r>
              <a:rPr lang="es-ES" sz="2000">
                <a:effectLst>
                  <a:outerShdw blurRad="38100" dist="38100" dir="2700000" algn="tl">
                    <a:srgbClr val="C0C0C0"/>
                  </a:outerShdw>
                </a:effectLst>
                <a:latin typeface="Tahoma" pitchFamily="34" charset="0"/>
              </a:rPr>
              <a:t>3.	</a:t>
            </a:r>
            <a:r>
              <a:rPr lang="es-ES" sz="2000" b="1">
                <a:effectLst>
                  <a:outerShdw blurRad="38100" dist="38100" dir="2700000" algn="tl">
                    <a:srgbClr val="C0C0C0"/>
                  </a:outerShdw>
                </a:effectLst>
                <a:latin typeface="Tahoma" pitchFamily="34" charset="0"/>
              </a:rPr>
              <a:t>SOCIEDAD INDUSTRIAL:</a:t>
            </a:r>
            <a:r>
              <a:rPr lang="es-ES" sz="2000">
                <a:latin typeface="Tahoma" pitchFamily="34" charset="0"/>
              </a:rPr>
              <a:t> triunfo del positivismo.</a:t>
            </a:r>
          </a:p>
          <a:p>
            <a:pPr marL="342900" indent="-342900" algn="just">
              <a:buFontTx/>
              <a:buAutoNum type="arabicPeriod" startAt="2"/>
              <a:defRPr/>
            </a:pPr>
            <a:endParaRPr lang="es-ES" sz="2000">
              <a:latin typeface="Tahoma" pitchFamily="34" charset="0"/>
            </a:endParaRPr>
          </a:p>
        </p:txBody>
      </p:sp>
      <p:sp>
        <p:nvSpPr>
          <p:cNvPr id="19459" name="WordArt 5"/>
          <p:cNvSpPr>
            <a:spLocks noChangeArrowheads="1" noChangeShapeType="1" noTextEdit="1"/>
          </p:cNvSpPr>
          <p:nvPr/>
        </p:nvSpPr>
        <p:spPr bwMode="auto">
          <a:xfrm>
            <a:off x="684213" y="1052513"/>
            <a:ext cx="7632700" cy="628650"/>
          </a:xfrm>
          <a:prstGeom prst="rect">
            <a:avLst/>
          </a:prstGeom>
        </p:spPr>
        <p:txBody>
          <a:bodyPr wrap="none" fromWordArt="1">
            <a:prstTxWarp prst="textPlain">
              <a:avLst>
                <a:gd name="adj" fmla="val 50000"/>
              </a:avLst>
            </a:prstTxWarp>
          </a:bodyPr>
          <a:lstStyle/>
          <a:p>
            <a:pPr algn="ctr"/>
            <a:r>
              <a:rPr lang="es-CO" kern="10">
                <a:ln w="9525">
                  <a:solidFill>
                    <a:srgbClr val="000000"/>
                  </a:solidFill>
                  <a:round/>
                  <a:headEnd/>
                  <a:tailEnd/>
                </a:ln>
                <a:latin typeface="Arial Black"/>
              </a:rPr>
              <a:t>Correspondencia entre estadios y tipologías sociales</a:t>
            </a:r>
          </a:p>
        </p:txBody>
      </p:sp>
      <p:pic>
        <p:nvPicPr>
          <p:cNvPr id="19460" name="Picture 6" descr="captialis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133600"/>
            <a:ext cx="20891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6084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203848" y="1844824"/>
            <a:ext cx="532859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algn="just">
              <a:buFontTx/>
              <a:buAutoNum type="arabicPeriod"/>
            </a:pPr>
            <a:r>
              <a:rPr lang="es-ES" b="1" dirty="0">
                <a:latin typeface="Franklin Gothic Medium Cond" pitchFamily="34" charset="0"/>
              </a:rPr>
              <a:t>Un concepto lineal del tiempo y la idea de que la historia tiene un sentido, orientado hacia el futuro.</a:t>
            </a:r>
          </a:p>
          <a:p>
            <a:pPr marL="342900" indent="-342900" algn="just"/>
            <a:r>
              <a:rPr lang="es-ES" b="1" dirty="0">
                <a:latin typeface="Franklin Gothic Medium Cond" pitchFamily="34" charset="0"/>
              </a:rPr>
              <a:t> </a:t>
            </a:r>
          </a:p>
          <a:p>
            <a:pPr marL="342900" indent="-342900" algn="just"/>
            <a:r>
              <a:rPr lang="es-ES" b="1" dirty="0">
                <a:latin typeface="Franklin Gothic Medium Cond" pitchFamily="34" charset="0"/>
              </a:rPr>
              <a:t>2.	La idea de la unidad fundamental de la humanidad, como un todo destinado a evolucionar en la misma dirección.</a:t>
            </a:r>
          </a:p>
          <a:p>
            <a:pPr marL="342900" indent="-342900" algn="just"/>
            <a:endParaRPr lang="es-ES" b="1" dirty="0">
              <a:latin typeface="Franklin Gothic Medium Cond" pitchFamily="34" charset="0"/>
            </a:endParaRPr>
          </a:p>
          <a:p>
            <a:pPr marL="342900" indent="-342900" algn="just"/>
            <a:r>
              <a:rPr lang="es-ES" b="1" dirty="0">
                <a:latin typeface="Franklin Gothic Medium Cond" pitchFamily="34" charset="0"/>
              </a:rPr>
              <a:t>3.	La idea que el mundo puede y debe ser transformado, lo que implica que el hombre se afirma como amo soberano de la naturaleza. </a:t>
            </a:r>
          </a:p>
        </p:txBody>
      </p:sp>
      <p:sp>
        <p:nvSpPr>
          <p:cNvPr id="31750" name="Rectangle 6"/>
          <p:cNvSpPr>
            <a:spLocks noChangeArrowheads="1"/>
          </p:cNvSpPr>
          <p:nvPr/>
        </p:nvSpPr>
        <p:spPr bwMode="auto">
          <a:xfrm>
            <a:off x="526931" y="4879032"/>
            <a:ext cx="8005509" cy="1323439"/>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anchor="ctr">
            <a:spAutoFit/>
          </a:bodyPr>
          <a:lstStyle/>
          <a:p>
            <a:pPr algn="just" eaLnBrk="0" hangingPunct="0">
              <a:defRPr/>
            </a:pPr>
            <a:endParaRPr lang="es-ES" sz="2000" dirty="0" smtClean="0">
              <a:effectLst>
                <a:outerShdw blurRad="38100" dist="38100" dir="2700000" algn="tl">
                  <a:srgbClr val="C0C0C0"/>
                </a:outerShdw>
              </a:effectLst>
              <a:latin typeface="Franklin Gothic Medium Cond" pitchFamily="34" charset="0"/>
            </a:endParaRPr>
          </a:p>
          <a:p>
            <a:pPr algn="ctr" eaLnBrk="0" hangingPunct="0">
              <a:defRPr/>
            </a:pPr>
            <a:r>
              <a:rPr lang="es-ES" sz="2000" b="1" dirty="0" smtClean="0">
                <a:latin typeface="Franklin Gothic Medium Cond" pitchFamily="34" charset="0"/>
              </a:rPr>
              <a:t>Ortega </a:t>
            </a:r>
            <a:r>
              <a:rPr lang="es-ES" sz="2000" b="1" dirty="0">
                <a:latin typeface="Franklin Gothic Medium Cond" pitchFamily="34" charset="0"/>
              </a:rPr>
              <a:t>ya señalo en su momento cómo Hegel y Comte substituyeron el absolutismo de la razón, propio de la Ilustración, </a:t>
            </a:r>
            <a:r>
              <a:rPr lang="es-ES" sz="2000" b="1" u="sng" dirty="0">
                <a:latin typeface="Franklin Gothic Medium Cond" pitchFamily="34" charset="0"/>
              </a:rPr>
              <a:t>por </a:t>
            </a:r>
            <a:r>
              <a:rPr lang="es-ES" sz="2000" b="1" u="sng" dirty="0" smtClean="0">
                <a:latin typeface="Franklin Gothic Medium Cond" pitchFamily="34" charset="0"/>
              </a:rPr>
              <a:t> este </a:t>
            </a:r>
            <a:r>
              <a:rPr lang="es-ES" sz="2000" b="1" u="sng" dirty="0">
                <a:latin typeface="Franklin Gothic Medium Cond" pitchFamily="34" charset="0"/>
              </a:rPr>
              <a:t>nuevo absolutismo progresista</a:t>
            </a:r>
            <a:r>
              <a:rPr lang="es-ES" sz="2000" b="1" dirty="0" smtClean="0">
                <a:latin typeface="Franklin Gothic Medium Cond" pitchFamily="34" charset="0"/>
              </a:rPr>
              <a:t>.</a:t>
            </a:r>
          </a:p>
          <a:p>
            <a:pPr algn="just" eaLnBrk="0" hangingPunct="0">
              <a:defRPr/>
            </a:pPr>
            <a:endParaRPr lang="es-ES" sz="2000" dirty="0">
              <a:effectLst>
                <a:outerShdw blurRad="38100" dist="38100" dir="2700000" algn="tl">
                  <a:srgbClr val="C0C0C0"/>
                </a:outerShdw>
              </a:effectLst>
              <a:latin typeface="Franklin Gothic Medium Cond" pitchFamily="34" charset="0"/>
            </a:endParaRPr>
          </a:p>
        </p:txBody>
      </p:sp>
      <p:sp>
        <p:nvSpPr>
          <p:cNvPr id="25606" name="WordArt 8"/>
          <p:cNvSpPr>
            <a:spLocks noChangeArrowheads="1" noChangeShapeType="1" noTextEdit="1"/>
          </p:cNvSpPr>
          <p:nvPr/>
        </p:nvSpPr>
        <p:spPr bwMode="auto">
          <a:xfrm>
            <a:off x="3551465" y="476672"/>
            <a:ext cx="4826000" cy="530225"/>
          </a:xfrm>
          <a:prstGeom prst="rect">
            <a:avLst/>
          </a:prstGeom>
        </p:spPr>
        <p:txBody>
          <a:bodyPr wrap="none" fromWordArt="1">
            <a:prstTxWarp prst="textPlain">
              <a:avLst>
                <a:gd name="adj" fmla="val 50000"/>
              </a:avLst>
            </a:prstTxWarp>
          </a:bodyPr>
          <a:lstStyle/>
          <a:p>
            <a:pPr algn="ctr"/>
            <a:r>
              <a:rPr lang="es-CO" sz="2000" kern="10" dirty="0">
                <a:ln w="9525">
                  <a:solidFill>
                    <a:srgbClr val="000000"/>
                  </a:solidFill>
                  <a:round/>
                  <a:headEnd/>
                  <a:tailEnd/>
                </a:ln>
                <a:solidFill>
                  <a:schemeClr val="tx2"/>
                </a:solidFill>
                <a:latin typeface="Arial Black"/>
              </a:rPr>
              <a:t>La idea de progreso</a:t>
            </a:r>
          </a:p>
        </p:txBody>
      </p:sp>
      <p:sp>
        <p:nvSpPr>
          <p:cNvPr id="31754" name="Rectangle 10"/>
          <p:cNvSpPr>
            <a:spLocks noChangeArrowheads="1"/>
          </p:cNvSpPr>
          <p:nvPr/>
        </p:nvSpPr>
        <p:spPr bwMode="auto">
          <a:xfrm>
            <a:off x="5076825" y="1196975"/>
            <a:ext cx="3168650" cy="457200"/>
          </a:xfrm>
          <a:prstGeom prst="rect">
            <a:avLst/>
          </a:prstGeom>
          <a:noFill/>
          <a:ln w="9525">
            <a:noFill/>
            <a:miter lim="800000"/>
            <a:headEnd/>
            <a:tailEnd/>
          </a:ln>
          <a:effectLst/>
        </p:spPr>
        <p:txBody>
          <a:bodyPr>
            <a:spAutoFit/>
          </a:bodyPr>
          <a:lstStyle/>
          <a:p>
            <a:pPr>
              <a:spcBef>
                <a:spcPct val="50000"/>
              </a:spcBef>
              <a:defRPr/>
            </a:pPr>
            <a:r>
              <a:rPr lang="es-ES" sz="2400" b="1" u="sng" dirty="0">
                <a:effectLst>
                  <a:outerShdw blurRad="38100" dist="38100" dir="2700000" algn="tl">
                    <a:srgbClr val="C0C0C0"/>
                  </a:outerShdw>
                </a:effectLst>
                <a:latin typeface="Tahoma" pitchFamily="34" charset="0"/>
              </a:rPr>
              <a:t>Tres ideas claves:</a:t>
            </a:r>
            <a:r>
              <a:rPr lang="es-ES" sz="2400" b="1" dirty="0">
                <a:latin typeface="Tahoma" pitchFamily="34" charset="0"/>
              </a:rPr>
              <a:t> </a:t>
            </a:r>
            <a:endParaRPr lang="es-ES" sz="1200" b="1" dirty="0">
              <a:latin typeface="Tahoma"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31" y="580569"/>
            <a:ext cx="231687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583097"/>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9" y="1701205"/>
            <a:ext cx="554461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046" y="548680"/>
            <a:ext cx="5534259"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60858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340768"/>
            <a:ext cx="7632848" cy="4893647"/>
          </a:xfrm>
          <a:prstGeom prst="rect">
            <a:avLst/>
          </a:prstGeom>
        </p:spPr>
        <p:txBody>
          <a:bodyPr wrap="square">
            <a:spAutoFit/>
          </a:bodyPr>
          <a:lstStyle/>
          <a:p>
            <a:pPr algn="just"/>
            <a:r>
              <a:rPr lang="es-CO" sz="2000" dirty="0">
                <a:latin typeface="Baskerville Old Face" pitchFamily="18" charset="0"/>
              </a:rPr>
              <a:t>"Hay un cuadro de </a:t>
            </a:r>
            <a:r>
              <a:rPr lang="es-CO" sz="2000" dirty="0" err="1">
                <a:latin typeface="Baskerville Old Face" pitchFamily="18" charset="0"/>
              </a:rPr>
              <a:t>Klee</a:t>
            </a:r>
            <a:r>
              <a:rPr lang="es-CO" sz="2000" dirty="0">
                <a:latin typeface="Baskerville Old Face" pitchFamily="18" charset="0"/>
              </a:rPr>
              <a:t> que se llama </a:t>
            </a:r>
            <a:r>
              <a:rPr lang="es-CO" sz="2000" dirty="0" err="1">
                <a:latin typeface="Baskerville Old Face" pitchFamily="18" charset="0"/>
              </a:rPr>
              <a:t>Angelus</a:t>
            </a:r>
            <a:r>
              <a:rPr lang="es-CO" sz="2000" dirty="0">
                <a:latin typeface="Baskerville Old Face" pitchFamily="18" charset="0"/>
              </a:rPr>
              <a:t> </a:t>
            </a:r>
            <a:r>
              <a:rPr lang="es-CO" sz="2000" dirty="0" err="1">
                <a:latin typeface="Baskerville Old Face" pitchFamily="18" charset="0"/>
              </a:rPr>
              <a:t>Novus</a:t>
            </a:r>
            <a:r>
              <a:rPr lang="es-CO" sz="2000" dirty="0">
                <a:latin typeface="Baskerville Old Face" pitchFamily="18" charset="0"/>
              </a:rPr>
              <a:t>. En él se representa a un ángel que parece como si estuviese a punto de alejarse de algo que le tiene pasmado. Sus ojos están desmesuradamente abiertos, la boca abierta y extendidas las alas. Y este deberá ser el aspecto del ángel de la historia. Ha vuelto el rostro hacia el pasado. </a:t>
            </a:r>
            <a:r>
              <a:rPr lang="es-CO" sz="2000" b="1" dirty="0">
                <a:solidFill>
                  <a:srgbClr val="C00000"/>
                </a:solidFill>
                <a:latin typeface="Baskerville Old Face" pitchFamily="18" charset="0"/>
              </a:rPr>
              <a:t>Donde a </a:t>
            </a:r>
            <a:r>
              <a:rPr lang="es-CO" sz="2000" b="1" dirty="0" smtClean="0">
                <a:solidFill>
                  <a:srgbClr val="C00000"/>
                </a:solidFill>
                <a:latin typeface="Baskerville Old Face" pitchFamily="18" charset="0"/>
              </a:rPr>
              <a:t>nosotros </a:t>
            </a:r>
            <a:r>
              <a:rPr lang="es-CO" sz="2000" b="1" dirty="0">
                <a:solidFill>
                  <a:srgbClr val="C00000"/>
                </a:solidFill>
                <a:latin typeface="Baskerville Old Face" pitchFamily="18" charset="0"/>
              </a:rPr>
              <a:t>se nos manifiesta una cadena de datos</a:t>
            </a:r>
            <a:r>
              <a:rPr lang="es-CO" sz="2000" dirty="0">
                <a:solidFill>
                  <a:srgbClr val="C00000"/>
                </a:solidFill>
                <a:latin typeface="Baskerville Old Face" pitchFamily="18" charset="0"/>
              </a:rPr>
              <a:t>, </a:t>
            </a:r>
            <a:r>
              <a:rPr lang="es-CO" sz="2000" b="1" dirty="0">
                <a:solidFill>
                  <a:srgbClr val="C00000"/>
                </a:solidFill>
                <a:latin typeface="Baskerville Old Face" pitchFamily="18" charset="0"/>
              </a:rPr>
              <a:t>él ve una catástrofe única que amontona incansablemente ruina sobre ruina, arrojándolas a sus pies</a:t>
            </a:r>
            <a:r>
              <a:rPr lang="es-CO" sz="2000" b="1" dirty="0">
                <a:latin typeface="Baskerville Old Face" pitchFamily="18" charset="0"/>
              </a:rPr>
              <a:t>. </a:t>
            </a:r>
            <a:endParaRPr lang="es-CO" sz="2000" b="1" dirty="0" smtClean="0">
              <a:latin typeface="Baskerville Old Face" pitchFamily="18" charset="0"/>
            </a:endParaRPr>
          </a:p>
          <a:p>
            <a:pPr algn="just"/>
            <a:endParaRPr lang="es-CO" sz="2000" b="1" dirty="0">
              <a:latin typeface="Baskerville Old Face" pitchFamily="18" charset="0"/>
            </a:endParaRPr>
          </a:p>
          <a:p>
            <a:pPr algn="just"/>
            <a:r>
              <a:rPr lang="es-CO" sz="2000" dirty="0" smtClean="0">
                <a:latin typeface="Baskerville Old Face" pitchFamily="18" charset="0"/>
              </a:rPr>
              <a:t>Bien </a:t>
            </a:r>
            <a:r>
              <a:rPr lang="es-CO" sz="2000" dirty="0">
                <a:latin typeface="Baskerville Old Face" pitchFamily="18" charset="0"/>
              </a:rPr>
              <a:t>quisiera él detenerse, despertar a los muertos y recomponer lo despedazado. Pero desde el paraíso sopla un huracán que se ha enredado en sus alas y que es tan fuerte que el ángel ya no puede cerrarlas. Este huracán le empuja </a:t>
            </a:r>
            <a:r>
              <a:rPr lang="es-CO" sz="2000" dirty="0" err="1">
                <a:latin typeface="Baskerville Old Face" pitchFamily="18" charset="0"/>
              </a:rPr>
              <a:t>irreteniblemente</a:t>
            </a:r>
            <a:r>
              <a:rPr lang="es-CO" sz="2000" dirty="0">
                <a:latin typeface="Baskerville Old Face" pitchFamily="18" charset="0"/>
              </a:rPr>
              <a:t> hacia el futuro, al cual da la espalda, mientras que los montones de ruinas crecen ante él hasta el cielo</a:t>
            </a:r>
            <a:r>
              <a:rPr lang="es-CO" sz="2000" dirty="0">
                <a:solidFill>
                  <a:srgbClr val="C00000"/>
                </a:solidFill>
                <a:latin typeface="Baskerville Old Face" pitchFamily="18" charset="0"/>
              </a:rPr>
              <a:t>. </a:t>
            </a:r>
            <a:r>
              <a:rPr lang="es-CO" sz="2000" b="1" dirty="0">
                <a:solidFill>
                  <a:srgbClr val="C00000"/>
                </a:solidFill>
                <a:latin typeface="Baskerville Old Face" pitchFamily="18" charset="0"/>
              </a:rPr>
              <a:t>Ese huracán es lo que nosotros llamamos progreso</a:t>
            </a:r>
            <a:r>
              <a:rPr lang="es-CO" sz="2000" dirty="0" smtClean="0">
                <a:solidFill>
                  <a:srgbClr val="C00000"/>
                </a:solidFill>
                <a:latin typeface="Baskerville Old Face" pitchFamily="18" charset="0"/>
              </a:rPr>
              <a:t>.“</a:t>
            </a:r>
          </a:p>
          <a:p>
            <a:pPr algn="just"/>
            <a:endParaRPr lang="es-CO" dirty="0" smtClean="0">
              <a:latin typeface="Baskerville Old Face" pitchFamily="18" charset="0"/>
            </a:endParaRPr>
          </a:p>
          <a:p>
            <a:pPr algn="just"/>
            <a:r>
              <a:rPr lang="es-CO" sz="1400" dirty="0" smtClean="0">
                <a:latin typeface="Baskerville Old Face" pitchFamily="18" charset="0"/>
              </a:rPr>
              <a:t>			Walter </a:t>
            </a:r>
            <a:r>
              <a:rPr lang="es-CO" sz="1400" dirty="0" err="1">
                <a:latin typeface="Baskerville Old Face" pitchFamily="18" charset="0"/>
              </a:rPr>
              <a:t>Benjamin</a:t>
            </a:r>
            <a:r>
              <a:rPr lang="es-CO" sz="1400" dirty="0">
                <a:latin typeface="Baskerville Old Face" pitchFamily="18" charset="0"/>
              </a:rPr>
              <a:t> - 9° Tesis sobre filosofía de la Historia</a:t>
            </a:r>
          </a:p>
        </p:txBody>
      </p:sp>
      <p:sp>
        <p:nvSpPr>
          <p:cNvPr id="4" name="3 Rectángulo"/>
          <p:cNvSpPr/>
          <p:nvPr/>
        </p:nvSpPr>
        <p:spPr>
          <a:xfrm>
            <a:off x="1043608" y="345430"/>
            <a:ext cx="756084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s-CO"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 ángel de la Historia</a:t>
            </a:r>
            <a:endParaRPr lang="es-CO"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4624147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131840" y="2105600"/>
            <a:ext cx="5831433"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742950" lvl="1" indent="-285750" algn="just">
              <a:buFontTx/>
              <a:buChar char="•"/>
            </a:pPr>
            <a:r>
              <a:rPr lang="es-ES" sz="2200" b="1" dirty="0">
                <a:latin typeface="+mn-lt"/>
              </a:rPr>
              <a:t>El monismo metodológico</a:t>
            </a:r>
          </a:p>
          <a:p>
            <a:pPr marL="742950" lvl="1" indent="-285750" algn="just"/>
            <a:endParaRPr lang="es-ES" sz="1200" b="1" dirty="0">
              <a:latin typeface="+mn-lt"/>
            </a:endParaRPr>
          </a:p>
          <a:p>
            <a:pPr marL="742950" lvl="1" indent="-285750" algn="just">
              <a:buFontTx/>
              <a:buChar char="•"/>
            </a:pPr>
            <a:r>
              <a:rPr lang="es-ES" sz="2200" b="1" dirty="0">
                <a:latin typeface="+mn-lt"/>
              </a:rPr>
              <a:t>Homogeneidad doctrinal</a:t>
            </a:r>
          </a:p>
          <a:p>
            <a:pPr marL="742950" lvl="1" indent="-285750" algn="just"/>
            <a:endParaRPr lang="es-ES" sz="1100" b="1" dirty="0">
              <a:latin typeface="+mn-lt"/>
            </a:endParaRPr>
          </a:p>
          <a:p>
            <a:pPr marL="742950" lvl="1" indent="-285750" algn="just">
              <a:buFontTx/>
              <a:buChar char="•"/>
            </a:pPr>
            <a:r>
              <a:rPr lang="es-ES" sz="2200" b="1" dirty="0">
                <a:latin typeface="+mn-lt"/>
              </a:rPr>
              <a:t>Estructura </a:t>
            </a:r>
            <a:r>
              <a:rPr lang="es-ES" sz="2200" b="1" dirty="0" err="1" smtClean="0">
                <a:latin typeface="+mn-lt"/>
              </a:rPr>
              <a:t>causalista</a:t>
            </a:r>
            <a:r>
              <a:rPr lang="es-ES" sz="2200" b="1" dirty="0" smtClean="0">
                <a:latin typeface="+mn-lt"/>
              </a:rPr>
              <a:t> y nomotética.</a:t>
            </a:r>
            <a:endParaRPr lang="es-ES" sz="2200" b="1" dirty="0">
              <a:latin typeface="+mn-lt"/>
            </a:endParaRPr>
          </a:p>
          <a:p>
            <a:pPr marL="742950" lvl="1" indent="-285750" algn="just"/>
            <a:r>
              <a:rPr lang="es-ES" sz="2200" b="1" dirty="0">
                <a:latin typeface="+mn-lt"/>
              </a:rPr>
              <a:t>	(regularizaciones-tautologías)</a:t>
            </a:r>
          </a:p>
          <a:p>
            <a:pPr marL="742950" lvl="1" indent="-285750" algn="just"/>
            <a:endParaRPr lang="es-ES" sz="1200" b="1" dirty="0">
              <a:latin typeface="+mn-lt"/>
            </a:endParaRPr>
          </a:p>
          <a:p>
            <a:pPr marL="742950" lvl="1" indent="-285750" algn="just">
              <a:buFontTx/>
              <a:buChar char="•"/>
            </a:pPr>
            <a:r>
              <a:rPr lang="es-ES" sz="2200" b="1" dirty="0">
                <a:latin typeface="+mn-lt"/>
              </a:rPr>
              <a:t>Desconocimiento de la filosofía</a:t>
            </a:r>
          </a:p>
          <a:p>
            <a:pPr marL="742950" lvl="1" indent="-285750" algn="just"/>
            <a:endParaRPr lang="es-ES" sz="1100" b="1" dirty="0">
              <a:latin typeface="+mn-lt"/>
            </a:endParaRPr>
          </a:p>
          <a:p>
            <a:pPr marL="742950" lvl="1" indent="-285750" algn="just">
              <a:buFontTx/>
              <a:buChar char="•"/>
            </a:pPr>
            <a:r>
              <a:rPr lang="es-ES" sz="2200" b="1" dirty="0">
                <a:latin typeface="+mn-lt"/>
              </a:rPr>
              <a:t>Neutralidad de la ciencia</a:t>
            </a:r>
          </a:p>
          <a:p>
            <a:pPr marL="742950" lvl="1" indent="-285750" algn="just"/>
            <a:endParaRPr lang="es-ES" sz="1200" b="1" dirty="0">
              <a:latin typeface="+mn-lt"/>
            </a:endParaRPr>
          </a:p>
          <a:p>
            <a:pPr marL="742950" lvl="1" indent="-285750" algn="just">
              <a:buFontTx/>
              <a:buChar char="•"/>
            </a:pPr>
            <a:r>
              <a:rPr lang="es-ES" sz="2200" b="1" dirty="0">
                <a:latin typeface="+mn-lt"/>
              </a:rPr>
              <a:t>Dominio de la naturaleza</a:t>
            </a:r>
            <a:endParaRPr lang="es-ES" sz="2200" dirty="0">
              <a:latin typeface="+mn-lt"/>
            </a:endParaRPr>
          </a:p>
        </p:txBody>
      </p:sp>
      <p:sp>
        <p:nvSpPr>
          <p:cNvPr id="26627" name="WordArt 6"/>
          <p:cNvSpPr>
            <a:spLocks noChangeArrowheads="1" noChangeShapeType="1" noTextEdit="1"/>
          </p:cNvSpPr>
          <p:nvPr/>
        </p:nvSpPr>
        <p:spPr bwMode="auto">
          <a:xfrm>
            <a:off x="3635374" y="992188"/>
            <a:ext cx="4608513" cy="720725"/>
          </a:xfrm>
          <a:prstGeom prst="rect">
            <a:avLst/>
          </a:prstGeom>
        </p:spPr>
        <p:txBody>
          <a:bodyPr wrap="none" fromWordArt="1">
            <a:prstTxWarp prst="textPlain">
              <a:avLst>
                <a:gd name="adj" fmla="val 50000"/>
              </a:avLst>
            </a:prstTxWarp>
          </a:bodyPr>
          <a:lstStyle/>
          <a:p>
            <a:pPr algn="ctr"/>
            <a:r>
              <a:rPr lang="es-CO" sz="2000" kern="10" dirty="0">
                <a:ln w="9525">
                  <a:solidFill>
                    <a:srgbClr val="000000"/>
                  </a:solidFill>
                  <a:round/>
                  <a:headEnd/>
                  <a:tailEnd/>
                </a:ln>
                <a:solidFill>
                  <a:schemeClr val="tx2"/>
                </a:solidFill>
                <a:latin typeface="Arial Black"/>
              </a:rPr>
              <a:t>Características del positivismo</a:t>
            </a:r>
          </a:p>
        </p:txBody>
      </p:sp>
      <p:pic>
        <p:nvPicPr>
          <p:cNvPr id="26631" name="Picture 7" descr="http://definicion.de/wp-content/uploads/2009/12/positivis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52550"/>
            <a:ext cx="2549649" cy="402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32186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11"/>
          <p:cNvSpPr>
            <a:spLocks noChangeArrowheads="1"/>
          </p:cNvSpPr>
          <p:nvPr/>
        </p:nvSpPr>
        <p:spPr bwMode="auto">
          <a:xfrm>
            <a:off x="3563888" y="2696368"/>
            <a:ext cx="5072063" cy="3108325"/>
          </a:xfrm>
          <a:prstGeom prst="rect">
            <a:avLst/>
          </a:prstGeom>
          <a:solidFill>
            <a:schemeClr val="bg2"/>
          </a:solidFill>
          <a:ln>
            <a:solidFill>
              <a:schemeClr val="bg2"/>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anchor="ctr">
            <a:spAutoFit/>
          </a:bodyPr>
          <a:lstStyle/>
          <a:p>
            <a:pPr algn="just" eaLnBrk="0" hangingPunct="0">
              <a:defRPr/>
            </a:pPr>
            <a:r>
              <a:rPr lang="es-ES" sz="2000" b="1" dirty="0">
                <a:latin typeface="Arial" pitchFamily="34" charset="0"/>
                <a:ea typeface="Times New Roman" pitchFamily="18" charset="0"/>
                <a:cs typeface="Arial" pitchFamily="34" charset="0"/>
              </a:rPr>
              <a:t>Durante mucho tiempo los filósofos hicieron de la ciencia una momia. Cuando finalmente desenvolvieron el cadáver y vieron los restos de un  proceso histórico de devenir y de descubrimiento, crearon para si la crisis de la racionalidad. Esto sucedió alrededor de 1960.</a:t>
            </a:r>
          </a:p>
          <a:p>
            <a:pPr algn="r" eaLnBrk="0" hangingPunct="0">
              <a:defRPr/>
            </a:pPr>
            <a:endParaRPr lang="es-ES" b="1" dirty="0">
              <a:latin typeface="Arial" pitchFamily="34" charset="0"/>
              <a:ea typeface="Times New Roman" pitchFamily="18" charset="0"/>
              <a:cs typeface="Arial" pitchFamily="34" charset="0"/>
            </a:endParaRPr>
          </a:p>
          <a:p>
            <a:pPr algn="r" eaLnBrk="0" hangingPunct="0">
              <a:defRPr/>
            </a:pPr>
            <a:r>
              <a:rPr lang="es-ES" b="1" dirty="0">
                <a:latin typeface="Arial" pitchFamily="34" charset="0"/>
                <a:ea typeface="Times New Roman" pitchFamily="18" charset="0"/>
                <a:cs typeface="Arial" pitchFamily="34" charset="0"/>
              </a:rPr>
              <a:t> I. Hacking</a:t>
            </a:r>
            <a:endParaRPr lang="es-ES" b="1" dirty="0">
              <a:effectLst>
                <a:outerShdw blurRad="38100" dist="38100" dir="2700000" algn="tl">
                  <a:srgbClr val="FFFFFF"/>
                </a:outerShdw>
              </a:effectLst>
              <a:latin typeface="Arial" pitchFamily="34" charset="0"/>
              <a:ea typeface="Times New Roman" pitchFamily="18" charset="0"/>
              <a:cs typeface="Arial" pitchFamily="34" charset="0"/>
            </a:endParaRPr>
          </a:p>
        </p:txBody>
      </p:sp>
      <p:sp>
        <p:nvSpPr>
          <p:cNvPr id="7" name="3 Marcador de número de diapositiva"/>
          <p:cNvSpPr>
            <a:spLocks noGrp="1"/>
          </p:cNvSpPr>
          <p:nvPr>
            <p:ph type="sldNum" sz="quarter" idx="12"/>
          </p:nvPr>
        </p:nvSpPr>
        <p:spPr/>
        <p:txBody>
          <a:bodyPr/>
          <a:lstStyle/>
          <a:p>
            <a:pPr>
              <a:defRPr/>
            </a:pPr>
            <a:fld id="{75EBDB3A-68F5-4F2D-8620-69D36254A365}" type="slidenum">
              <a:rPr lang="es-ES"/>
              <a:pPr>
                <a:defRPr/>
              </a:pPr>
              <a:t>38</a:t>
            </a:fld>
            <a:endParaRPr lang="es-ES"/>
          </a:p>
        </p:txBody>
      </p:sp>
      <p:sp>
        <p:nvSpPr>
          <p:cNvPr id="13" name="12 Rectángulo"/>
          <p:cNvSpPr/>
          <p:nvPr/>
        </p:nvSpPr>
        <p:spPr>
          <a:xfrm>
            <a:off x="928662" y="785794"/>
            <a:ext cx="7500990" cy="1015663"/>
          </a:xfrm>
          <a:prstGeom prst="rect">
            <a:avLst/>
          </a:prstGeom>
          <a:noFill/>
          <a:scene3d>
            <a:camera prst="orthographicFront"/>
            <a:lightRig rig="threePt" dir="t"/>
          </a:scene3d>
          <a:sp3d>
            <a:bevelT w="165100" prst="coolSlant"/>
          </a:sp3d>
        </p:spPr>
        <p:txBody>
          <a:bodyPr>
            <a:spAutoFit/>
          </a:bodyPr>
          <a:lstStyle/>
          <a:p>
            <a:pPr algn="r">
              <a:defRPr/>
            </a:pPr>
            <a:r>
              <a:rPr lang="es-ES" sz="3000" b="1" dirty="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Arial Black" pitchFamily="34" charset="0"/>
              </a:rPr>
              <a:t>EL POSITIVISMO DEL CIRCULO DE VIENA O POSITIVISMO LÓGICO</a:t>
            </a:r>
          </a:p>
        </p:txBody>
      </p:sp>
      <p:pic>
        <p:nvPicPr>
          <p:cNvPr id="2054" name="Picture 9" descr="fotofamiliacirculovie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071688"/>
            <a:ext cx="25717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41391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additive="base">
                                        <p:cTn id="7" dur="500" fill="hold"/>
                                        <p:tgtEl>
                                          <p:spTgt spid="7179"/>
                                        </p:tgtEl>
                                        <p:attrNameLst>
                                          <p:attrName>ppt_x</p:attrName>
                                        </p:attrNameLst>
                                      </p:cBhvr>
                                      <p:tavLst>
                                        <p:tav tm="0">
                                          <p:val>
                                            <p:strVal val="0-#ppt_w/2"/>
                                          </p:val>
                                        </p:tav>
                                        <p:tav tm="100000">
                                          <p:val>
                                            <p:strVal val="#ppt_x"/>
                                          </p:val>
                                        </p:tav>
                                      </p:tavLst>
                                    </p:anim>
                                    <p:anim calcmode="lin" valueType="num">
                                      <p:cBhvr additive="base">
                                        <p:cTn id="8"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2"/>
          </p:nvPr>
        </p:nvSpPr>
        <p:spPr/>
        <p:txBody>
          <a:bodyPr/>
          <a:lstStyle/>
          <a:p>
            <a:pPr>
              <a:defRPr/>
            </a:pPr>
            <a:fld id="{F410A850-B491-40D7-8D33-6C68A5235309}" type="slidenum">
              <a:rPr lang="es-ES"/>
              <a:pPr>
                <a:defRPr/>
              </a:pPr>
              <a:t>39</a:t>
            </a:fld>
            <a:endParaRPr lang="es-ES"/>
          </a:p>
        </p:txBody>
      </p:sp>
      <p:sp>
        <p:nvSpPr>
          <p:cNvPr id="3075" name="6 Rectángulo"/>
          <p:cNvSpPr>
            <a:spLocks noChangeArrowheads="1"/>
          </p:cNvSpPr>
          <p:nvPr/>
        </p:nvSpPr>
        <p:spPr bwMode="auto">
          <a:xfrm>
            <a:off x="2987824" y="1500188"/>
            <a:ext cx="544182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ES" dirty="0">
                <a:latin typeface="Franklin Gothic Medium" pitchFamily="34" charset="0"/>
                <a:ea typeface="Arial Unicode MS" pitchFamily="34" charset="-128"/>
                <a:cs typeface="Arial Unicode MS" pitchFamily="34" charset="-128"/>
              </a:rPr>
              <a:t>Antes de la Primera Guerra Mundial un grupo de «jóvenes doctores de filosofía, la mayoría de los cuales había estudiado física, matemáticas o ciencias sociales», se reunían en un café de Viena para discutir sobre cuestiones de filosofía de la ciencia inspirados por el positivismo de Mach. </a:t>
            </a:r>
          </a:p>
        </p:txBody>
      </p:sp>
      <p:sp>
        <p:nvSpPr>
          <p:cNvPr id="8" name="7 Rectángulo"/>
          <p:cNvSpPr/>
          <p:nvPr/>
        </p:nvSpPr>
        <p:spPr>
          <a:xfrm>
            <a:off x="1000100" y="214290"/>
            <a:ext cx="7429552" cy="1200329"/>
          </a:xfrm>
          <a:prstGeom prst="rect">
            <a:avLst/>
          </a:prstGeom>
          <a:noFill/>
        </p:spPr>
        <p:txBody>
          <a:bodyPr>
            <a:spAutoFit/>
          </a:bodyPr>
          <a:lstStyle/>
          <a:p>
            <a:pPr algn="ctr">
              <a:defRPr/>
            </a:pPr>
            <a:r>
              <a:rPr lang="es-ES" sz="3600" b="1" dirty="0">
                <a:ln w="1905"/>
                <a:effectLst>
                  <a:innerShdw blurRad="69850" dist="43180" dir="5400000">
                    <a:srgbClr val="000000">
                      <a:alpha val="65000"/>
                    </a:srgbClr>
                  </a:innerShdw>
                </a:effectLst>
                <a:latin typeface="Arial Black" pitchFamily="34" charset="0"/>
              </a:rPr>
              <a:t>ORÍGENES DEL CIRCULO  DE VIENA</a:t>
            </a:r>
          </a:p>
        </p:txBody>
      </p:sp>
      <p:sp>
        <p:nvSpPr>
          <p:cNvPr id="3077" name="8 Rectángulo"/>
          <p:cNvSpPr>
            <a:spLocks noChangeArrowheads="1"/>
          </p:cNvSpPr>
          <p:nvPr/>
        </p:nvSpPr>
        <p:spPr bwMode="auto">
          <a:xfrm>
            <a:off x="3095836" y="4796063"/>
            <a:ext cx="522580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ES" sz="1600" dirty="0">
                <a:latin typeface="Franklin Gothic Medium" pitchFamily="34" charset="0"/>
              </a:rPr>
              <a:t>Se gestó en la década de 1920-1930 en torno a </a:t>
            </a:r>
            <a:r>
              <a:rPr lang="es-ES" sz="1600" dirty="0" err="1">
                <a:latin typeface="Franklin Gothic Medium" pitchFamily="34" charset="0"/>
              </a:rPr>
              <a:t>Moritz</a:t>
            </a:r>
            <a:r>
              <a:rPr lang="es-ES" sz="1600" dirty="0">
                <a:latin typeface="Franklin Gothic Medium" pitchFamily="34" charset="0"/>
              </a:rPr>
              <a:t> </a:t>
            </a:r>
            <a:r>
              <a:rPr lang="es-ES" sz="1600" dirty="0" err="1">
                <a:latin typeface="Franklin Gothic Medium" pitchFamily="34" charset="0"/>
              </a:rPr>
              <a:t>Schlick</a:t>
            </a:r>
            <a:r>
              <a:rPr lang="es-ES" sz="1600" dirty="0">
                <a:latin typeface="Franklin Gothic Medium" pitchFamily="34" charset="0"/>
              </a:rPr>
              <a:t>, siendo sus principales miembros Otto </a:t>
            </a:r>
            <a:r>
              <a:rPr lang="es-ES" sz="1600" dirty="0" err="1">
                <a:latin typeface="Franklin Gothic Medium" pitchFamily="34" charset="0"/>
              </a:rPr>
              <a:t>Neurath</a:t>
            </a:r>
            <a:r>
              <a:rPr lang="es-ES" sz="1600" dirty="0">
                <a:latin typeface="Franklin Gothic Medium" pitchFamily="34" charset="0"/>
              </a:rPr>
              <a:t>, H. </a:t>
            </a:r>
            <a:r>
              <a:rPr lang="es-ES" sz="1600" dirty="0" err="1">
                <a:latin typeface="Franklin Gothic Medium" pitchFamily="34" charset="0"/>
              </a:rPr>
              <a:t>Feigl</a:t>
            </a:r>
            <a:r>
              <a:rPr lang="es-ES" sz="1600" dirty="0">
                <a:latin typeface="Franklin Gothic Medium" pitchFamily="34" charset="0"/>
              </a:rPr>
              <a:t> y Rudolf </a:t>
            </a:r>
            <a:r>
              <a:rPr lang="es-ES" sz="1600" dirty="0" err="1">
                <a:latin typeface="Franklin Gothic Medium" pitchFamily="34" charset="0"/>
              </a:rPr>
              <a:t>Carnap</a:t>
            </a:r>
            <a:r>
              <a:rPr lang="es-ES" sz="1600" dirty="0">
                <a:latin typeface="Franklin Gothic Medium" pitchFamily="34" charset="0"/>
              </a:rPr>
              <a:t> (filósofos), </a:t>
            </a:r>
            <a:r>
              <a:rPr lang="es-ES" sz="1600" dirty="0" err="1">
                <a:latin typeface="Franklin Gothic Medium" pitchFamily="34" charset="0"/>
              </a:rPr>
              <a:t>Ph</a:t>
            </a:r>
            <a:r>
              <a:rPr lang="es-ES" sz="1600" dirty="0">
                <a:latin typeface="Franklin Gothic Medium" pitchFamily="34" charset="0"/>
              </a:rPr>
              <a:t>. Frank, Carl </a:t>
            </a:r>
            <a:r>
              <a:rPr lang="es-ES" sz="1600" dirty="0" err="1">
                <a:latin typeface="Franklin Gothic Medium" pitchFamily="34" charset="0"/>
              </a:rPr>
              <a:t>Menger</a:t>
            </a:r>
            <a:r>
              <a:rPr lang="es-ES" sz="1600" dirty="0">
                <a:latin typeface="Franklin Gothic Medium" pitchFamily="34" charset="0"/>
              </a:rPr>
              <a:t> (economistas) y </a:t>
            </a:r>
            <a:r>
              <a:rPr lang="es-ES" sz="1600" dirty="0" err="1">
                <a:latin typeface="Franklin Gothic Medium" pitchFamily="34" charset="0"/>
              </a:rPr>
              <a:t>Kurt</a:t>
            </a:r>
            <a:r>
              <a:rPr lang="es-ES" sz="1600" dirty="0">
                <a:latin typeface="Franklin Gothic Medium" pitchFamily="34" charset="0"/>
              </a:rPr>
              <a:t> </a:t>
            </a:r>
            <a:r>
              <a:rPr lang="es-ES" sz="1600" dirty="0" err="1">
                <a:latin typeface="Franklin Gothic Medium" pitchFamily="34" charset="0"/>
              </a:rPr>
              <a:t>Gödel</a:t>
            </a:r>
            <a:r>
              <a:rPr lang="es-ES" sz="1600" dirty="0">
                <a:latin typeface="Franklin Gothic Medium" pitchFamily="34" charset="0"/>
              </a:rPr>
              <a:t> (físico-matemático). </a:t>
            </a:r>
          </a:p>
          <a:p>
            <a:pPr algn="just"/>
            <a:endParaRPr lang="es-ES" sz="1600" dirty="0">
              <a:latin typeface="Franklin Gothic Medium" pitchFamily="34" charset="0"/>
            </a:endParaRPr>
          </a:p>
        </p:txBody>
      </p:sp>
      <p:sp>
        <p:nvSpPr>
          <p:cNvPr id="11" name="10 CuadroTexto"/>
          <p:cNvSpPr txBox="1"/>
          <p:nvPr/>
        </p:nvSpPr>
        <p:spPr>
          <a:xfrm>
            <a:off x="3368478" y="3518450"/>
            <a:ext cx="4680520" cy="1061829"/>
          </a:xfrm>
          <a:prstGeom prst="rect">
            <a:avLst/>
          </a:prstGeom>
          <a:ln/>
        </p:spPr>
        <p:style>
          <a:lnRef idx="3">
            <a:schemeClr val="lt1"/>
          </a:lnRef>
          <a:fillRef idx="1">
            <a:schemeClr val="dk1"/>
          </a:fillRef>
          <a:effectRef idx="1">
            <a:schemeClr val="dk1"/>
          </a:effectRef>
          <a:fontRef idx="minor">
            <a:schemeClr val="lt1"/>
          </a:fontRef>
        </p:style>
        <p:txBody>
          <a:bodyPr wrap="square">
            <a:spAutoFit/>
          </a:bodyPr>
          <a:lstStyle/>
          <a:p>
            <a:pPr algn="ctr">
              <a:defRPr/>
            </a:pPr>
            <a:endParaRPr lang="es-ES" sz="1200" b="1" dirty="0">
              <a:latin typeface="Arial Black" pitchFamily="34" charset="0"/>
            </a:endParaRPr>
          </a:p>
          <a:p>
            <a:pPr algn="ctr">
              <a:defRPr/>
            </a:pPr>
            <a:r>
              <a:rPr lang="es-ES" sz="2000" b="1" dirty="0">
                <a:latin typeface="Arial Black" pitchFamily="34" charset="0"/>
              </a:rPr>
              <a:t>Bautizado positivismo del Circulo de Viena</a:t>
            </a:r>
          </a:p>
          <a:p>
            <a:pPr algn="ctr">
              <a:defRPr/>
            </a:pPr>
            <a:endParaRPr lang="es-ES" sz="1100" b="1" dirty="0">
              <a:latin typeface="Arial Black" pitchFamily="34" charset="0"/>
            </a:endParaRPr>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500188"/>
            <a:ext cx="2143125"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972201828"/>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55776" y="1124744"/>
            <a:ext cx="6041826" cy="923330"/>
          </a:xfrm>
          <a:prstGeom prst="rect">
            <a:avLst/>
          </a:prstGeom>
          <a:noFill/>
          <a:ln w="12700">
            <a:noFill/>
            <a:miter lim="800000"/>
            <a:headEnd type="none" w="sm" len="sm"/>
            <a:tailEnd type="none" w="sm" len="sm"/>
          </a:ln>
        </p:spPr>
        <p:txBody>
          <a:bodyPr wrap="square" anchor="ctr">
            <a:spAutoFit/>
          </a:bodyPr>
          <a:lstStyle/>
          <a:p>
            <a:pPr algn="just" eaLnBrk="0" hangingPunct="0">
              <a:defRPr/>
            </a:pPr>
            <a:r>
              <a:rPr lang="es-ES" dirty="0">
                <a:effectLst>
                  <a:outerShdw blurRad="38100" dist="38100" dir="2700000" algn="tl">
                    <a:srgbClr val="000000">
                      <a:alpha val="43137"/>
                    </a:srgbClr>
                  </a:outerShdw>
                </a:effectLst>
                <a:latin typeface="Baskerville Old Face" pitchFamily="18" charset="0"/>
              </a:rPr>
              <a:t>Durante el siglo XVII, Galileo Galilei funda la ciencia moderna. Esta fundación consiste en observar los fenómenos del universo desde una novísima perspectiva: </a:t>
            </a:r>
            <a:r>
              <a:rPr lang="es-ES" b="1" dirty="0">
                <a:effectLst>
                  <a:outerShdw blurRad="38100" dist="38100" dir="2700000" algn="tl">
                    <a:srgbClr val="000000">
                      <a:alpha val="43137"/>
                    </a:srgbClr>
                  </a:outerShdw>
                </a:effectLst>
                <a:latin typeface="Baskerville Old Face" pitchFamily="18" charset="0"/>
              </a:rPr>
              <a:t>la perspectiva matemática. </a:t>
            </a:r>
            <a:endParaRPr lang="es-ES" sz="1700" dirty="0">
              <a:effectLst>
                <a:outerShdw blurRad="38100" dist="38100" dir="2700000" algn="tl">
                  <a:srgbClr val="000000">
                    <a:alpha val="43137"/>
                  </a:srgbClr>
                </a:outerShdw>
              </a:effectLst>
              <a:latin typeface="Baskerville Old Face" pitchFamily="18" charset="0"/>
            </a:endParaRPr>
          </a:p>
        </p:txBody>
      </p:sp>
      <p:sp>
        <p:nvSpPr>
          <p:cNvPr id="52227" name="WordArt 6"/>
          <p:cNvSpPr>
            <a:spLocks noChangeArrowheads="1" noChangeShapeType="1" noTextEdit="1"/>
          </p:cNvSpPr>
          <p:nvPr/>
        </p:nvSpPr>
        <p:spPr bwMode="auto">
          <a:xfrm>
            <a:off x="2699792" y="476672"/>
            <a:ext cx="4500562" cy="506413"/>
          </a:xfrm>
          <a:prstGeom prst="rect">
            <a:avLst/>
          </a:prstGeom>
        </p:spPr>
        <p:txBody>
          <a:bodyPr wrap="none" fromWordArt="1">
            <a:prstTxWarp prst="textPlain">
              <a:avLst>
                <a:gd name="adj" fmla="val 50000"/>
              </a:avLst>
            </a:prstTxWarp>
          </a:bodyPr>
          <a:lstStyle/>
          <a:p>
            <a:pPr algn="ctr"/>
            <a:r>
              <a:rPr lang="en-US" sz="2400" b="1" kern="10" dirty="0">
                <a:ln w="9525">
                  <a:solidFill>
                    <a:srgbClr val="000000"/>
                  </a:solidFill>
                  <a:round/>
                  <a:headEnd/>
                  <a:tailEnd/>
                </a:ln>
                <a:effectLst>
                  <a:outerShdw dist="35921" dir="2700000" algn="ctr" rotWithShape="0">
                    <a:srgbClr val="808080">
                      <a:alpha val="79999"/>
                    </a:srgbClr>
                  </a:outerShdw>
                </a:effectLst>
                <a:latin typeface="Arial Black"/>
              </a:rPr>
              <a:t>La </a:t>
            </a:r>
            <a:r>
              <a:rPr lang="en-US" sz="2400" b="1" kern="10" dirty="0" err="1">
                <a:ln w="9525">
                  <a:solidFill>
                    <a:srgbClr val="000000"/>
                  </a:solidFill>
                  <a:round/>
                  <a:headEnd/>
                  <a:tailEnd/>
                </a:ln>
                <a:effectLst>
                  <a:outerShdw dist="35921" dir="2700000" algn="ctr" rotWithShape="0">
                    <a:srgbClr val="808080">
                      <a:alpha val="79999"/>
                    </a:srgbClr>
                  </a:outerShdw>
                </a:effectLst>
                <a:latin typeface="Arial Black"/>
              </a:rPr>
              <a:t>ciencia</a:t>
            </a:r>
            <a:r>
              <a:rPr lang="en-US" sz="2400" b="1" kern="10" dirty="0">
                <a:ln w="9525">
                  <a:solidFill>
                    <a:srgbClr val="000000"/>
                  </a:solidFill>
                  <a:round/>
                  <a:headEnd/>
                  <a:tailEnd/>
                </a:ln>
                <a:effectLst>
                  <a:outerShdw dist="35921" dir="2700000" algn="ctr" rotWithShape="0">
                    <a:srgbClr val="808080">
                      <a:alpha val="79999"/>
                    </a:srgbClr>
                  </a:outerShdw>
                </a:effectLst>
                <a:latin typeface="Arial Black"/>
              </a:rPr>
              <a:t> </a:t>
            </a:r>
            <a:r>
              <a:rPr lang="en-US" sz="2400" b="1" kern="10" dirty="0" err="1">
                <a:ln w="9525">
                  <a:solidFill>
                    <a:srgbClr val="000000"/>
                  </a:solidFill>
                  <a:round/>
                  <a:headEnd/>
                  <a:tailEnd/>
                </a:ln>
                <a:effectLst>
                  <a:outerShdw dist="35921" dir="2700000" algn="ctr" rotWithShape="0">
                    <a:srgbClr val="808080">
                      <a:alpha val="79999"/>
                    </a:srgbClr>
                  </a:outerShdw>
                </a:effectLst>
                <a:latin typeface="Arial Black"/>
              </a:rPr>
              <a:t>moderna</a:t>
            </a:r>
            <a:r>
              <a:rPr lang="en-US" sz="2400" b="1" kern="10" dirty="0">
                <a:ln w="9525">
                  <a:solidFill>
                    <a:srgbClr val="000000"/>
                  </a:solidFill>
                  <a:round/>
                  <a:headEnd/>
                  <a:tailEnd/>
                </a:ln>
                <a:effectLst>
                  <a:outerShdw dist="35921" dir="2700000" algn="ctr" rotWithShape="0">
                    <a:srgbClr val="808080">
                      <a:alpha val="79999"/>
                    </a:srgbClr>
                  </a:outerShdw>
                </a:effectLst>
                <a:latin typeface="Arial Black"/>
              </a:rPr>
              <a:t> a </a:t>
            </a:r>
            <a:r>
              <a:rPr lang="en-US" sz="2400" b="1" kern="10" dirty="0" err="1">
                <a:ln w="9525">
                  <a:solidFill>
                    <a:srgbClr val="000000"/>
                  </a:solidFill>
                  <a:round/>
                  <a:headEnd/>
                  <a:tailEnd/>
                </a:ln>
                <a:effectLst>
                  <a:outerShdw dist="35921" dir="2700000" algn="ctr" rotWithShape="0">
                    <a:srgbClr val="808080">
                      <a:alpha val="79999"/>
                    </a:srgbClr>
                  </a:outerShdw>
                </a:effectLst>
                <a:latin typeface="Arial Black"/>
              </a:rPr>
              <a:t>partir</a:t>
            </a:r>
            <a:r>
              <a:rPr lang="en-US" sz="2400" b="1" kern="10" dirty="0">
                <a:ln w="9525">
                  <a:solidFill>
                    <a:srgbClr val="000000"/>
                  </a:solidFill>
                  <a:round/>
                  <a:headEnd/>
                  <a:tailEnd/>
                </a:ln>
                <a:effectLst>
                  <a:outerShdw dist="35921" dir="2700000" algn="ctr" rotWithShape="0">
                    <a:srgbClr val="808080">
                      <a:alpha val="79999"/>
                    </a:srgbClr>
                  </a:outerShdw>
                </a:effectLst>
                <a:latin typeface="Arial Black"/>
              </a:rPr>
              <a:t> de Galileo</a:t>
            </a:r>
          </a:p>
        </p:txBody>
      </p:sp>
      <p:sp>
        <p:nvSpPr>
          <p:cNvPr id="6" name="5 Rectángulo"/>
          <p:cNvSpPr/>
          <p:nvPr/>
        </p:nvSpPr>
        <p:spPr>
          <a:xfrm>
            <a:off x="2627784" y="4437112"/>
            <a:ext cx="5760640" cy="2031325"/>
          </a:xfrm>
          <a:prstGeom prst="rect">
            <a:avLst/>
          </a:prstGeom>
        </p:spPr>
        <p:txBody>
          <a:bodyPr wrap="square">
            <a:spAutoFit/>
          </a:bodyPr>
          <a:lstStyle/>
          <a:p>
            <a:pPr algn="just" eaLnBrk="0" hangingPunct="0">
              <a:defRPr/>
            </a:pPr>
            <a:r>
              <a:rPr lang="es-ES" dirty="0" smtClean="0">
                <a:effectLst>
                  <a:outerShdw blurRad="38100" dist="38100" dir="2700000" algn="tl">
                    <a:srgbClr val="000000">
                      <a:alpha val="43137"/>
                    </a:srgbClr>
                  </a:outerShdw>
                </a:effectLst>
                <a:latin typeface="Baskerville Old Face" pitchFamily="18" charset="0"/>
              </a:rPr>
              <a:t>La </a:t>
            </a:r>
            <a:r>
              <a:rPr lang="es-ES" dirty="0">
                <a:effectLst>
                  <a:outerShdw blurRad="38100" dist="38100" dir="2700000" algn="tl">
                    <a:srgbClr val="000000">
                      <a:alpha val="43137"/>
                    </a:srgbClr>
                  </a:outerShdw>
                </a:effectLst>
                <a:latin typeface="Baskerville Old Face" pitchFamily="18" charset="0"/>
              </a:rPr>
              <a:t>palabra </a:t>
            </a:r>
            <a:r>
              <a:rPr lang="es-ES" b="1" dirty="0">
                <a:effectLst>
                  <a:outerShdw blurRad="38100" dist="38100" dir="2700000" algn="tl">
                    <a:srgbClr val="000000">
                      <a:alpha val="43137"/>
                    </a:srgbClr>
                  </a:outerShdw>
                </a:effectLst>
                <a:latin typeface="Baskerville Old Face" pitchFamily="18" charset="0"/>
              </a:rPr>
              <a:t>Matemáticas, que viene del griego </a:t>
            </a:r>
            <a:r>
              <a:rPr lang="es-ES" b="1" dirty="0" err="1">
                <a:effectLst>
                  <a:outerShdw blurRad="38100" dist="38100" dir="2700000" algn="tl">
                    <a:srgbClr val="000000">
                      <a:alpha val="43137"/>
                    </a:srgbClr>
                  </a:outerShdw>
                </a:effectLst>
                <a:latin typeface="Baskerville Old Face" pitchFamily="18" charset="0"/>
              </a:rPr>
              <a:t>ta</a:t>
            </a:r>
            <a:r>
              <a:rPr lang="es-ES" b="1" dirty="0">
                <a:effectLst>
                  <a:outerShdw blurRad="38100" dist="38100" dir="2700000" algn="tl">
                    <a:srgbClr val="000000">
                      <a:alpha val="43137"/>
                    </a:srgbClr>
                  </a:outerShdw>
                </a:effectLst>
                <a:latin typeface="Baskerville Old Face" pitchFamily="18" charset="0"/>
              </a:rPr>
              <a:t> </a:t>
            </a:r>
            <a:r>
              <a:rPr lang="es-ES" b="1" dirty="0" err="1">
                <a:effectLst>
                  <a:outerShdw blurRad="38100" dist="38100" dir="2700000" algn="tl">
                    <a:srgbClr val="000000">
                      <a:alpha val="43137"/>
                    </a:srgbClr>
                  </a:outerShdw>
                </a:effectLst>
                <a:latin typeface="Baskerville Old Face" pitchFamily="18" charset="0"/>
              </a:rPr>
              <a:t>mathemata</a:t>
            </a:r>
            <a:r>
              <a:rPr lang="es-ES" b="1" dirty="0">
                <a:effectLst>
                  <a:outerShdw blurRad="38100" dist="38100" dir="2700000" algn="tl">
                    <a:srgbClr val="000000">
                      <a:alpha val="43137"/>
                    </a:srgbClr>
                  </a:outerShdw>
                </a:effectLst>
                <a:latin typeface="Baskerville Old Face" pitchFamily="18" charset="0"/>
              </a:rPr>
              <a:t>, </a:t>
            </a:r>
            <a:r>
              <a:rPr lang="es-ES" b="1" dirty="0" smtClean="0">
                <a:effectLst>
                  <a:outerShdw blurRad="38100" dist="38100" dir="2700000" algn="tl">
                    <a:srgbClr val="000000">
                      <a:alpha val="43137"/>
                    </a:srgbClr>
                  </a:outerShdw>
                </a:effectLst>
                <a:latin typeface="Baskerville Old Face" pitchFamily="18" charset="0"/>
              </a:rPr>
              <a:t>que </a:t>
            </a:r>
            <a:r>
              <a:rPr lang="es-ES" b="1" dirty="0">
                <a:effectLst>
                  <a:outerShdw blurRad="38100" dist="38100" dir="2700000" algn="tl">
                    <a:srgbClr val="000000">
                      <a:alpha val="43137"/>
                    </a:srgbClr>
                  </a:outerShdw>
                </a:effectLst>
                <a:latin typeface="Baskerville Old Face" pitchFamily="18" charset="0"/>
              </a:rPr>
              <a:t>significa saber anterior a toda experiencia</a:t>
            </a:r>
            <a:r>
              <a:rPr lang="es-ES" dirty="0">
                <a:effectLst>
                  <a:outerShdw blurRad="38100" dist="38100" dir="2700000" algn="tl">
                    <a:srgbClr val="000000">
                      <a:alpha val="43137"/>
                    </a:srgbClr>
                  </a:outerShdw>
                </a:effectLst>
                <a:latin typeface="Baskerville Old Face" pitchFamily="18" charset="0"/>
              </a:rPr>
              <a:t>, la matematización del mundo, que comienza su desarrollo a partir de Galileo, consiste en que anterior a la experimentación, </a:t>
            </a:r>
            <a:r>
              <a:rPr lang="es-ES" b="1" dirty="0">
                <a:effectLst>
                  <a:outerShdw blurRad="38100" dist="38100" dir="2700000" algn="tl">
                    <a:srgbClr val="000000">
                      <a:alpha val="43137"/>
                    </a:srgbClr>
                  </a:outerShdw>
                </a:effectLst>
                <a:latin typeface="Baskerville Old Face" pitchFamily="18" charset="0"/>
              </a:rPr>
              <a:t>el investigador moderno tiene un </a:t>
            </a:r>
            <a:r>
              <a:rPr lang="es-ES" b="1" dirty="0" err="1">
                <a:effectLst>
                  <a:outerShdw blurRad="38100" dist="38100" dir="2700000" algn="tl">
                    <a:srgbClr val="000000">
                      <a:alpha val="43137"/>
                    </a:srgbClr>
                  </a:outerShdw>
                </a:effectLst>
                <a:latin typeface="Baskerville Old Face" pitchFamily="18" charset="0"/>
              </a:rPr>
              <a:t>apriori</a:t>
            </a:r>
            <a:r>
              <a:rPr lang="es-ES" b="1" dirty="0">
                <a:effectLst>
                  <a:outerShdw blurRad="38100" dist="38100" dir="2700000" algn="tl">
                    <a:srgbClr val="000000">
                      <a:alpha val="43137"/>
                    </a:srgbClr>
                  </a:outerShdw>
                </a:effectLst>
                <a:latin typeface="Baskerville Old Face" pitchFamily="18" charset="0"/>
              </a:rPr>
              <a:t> </a:t>
            </a:r>
            <a:r>
              <a:rPr lang="es-ES" b="1" dirty="0" err="1">
                <a:effectLst>
                  <a:outerShdw blurRad="38100" dist="38100" dir="2700000" algn="tl">
                    <a:srgbClr val="000000">
                      <a:alpha val="43137"/>
                    </a:srgbClr>
                  </a:outerShdw>
                </a:effectLst>
                <a:latin typeface="Baskerville Old Face" pitchFamily="18" charset="0"/>
              </a:rPr>
              <a:t>ordenardor</a:t>
            </a:r>
            <a:r>
              <a:rPr lang="es-ES" b="1" dirty="0">
                <a:effectLst>
                  <a:outerShdw blurRad="38100" dist="38100" dir="2700000" algn="tl">
                    <a:srgbClr val="000000">
                      <a:alpha val="43137"/>
                    </a:srgbClr>
                  </a:outerShdw>
                </a:effectLst>
                <a:latin typeface="Baskerville Old Face" pitchFamily="18" charset="0"/>
              </a:rPr>
              <a:t> de esta experimentación, </a:t>
            </a:r>
            <a:r>
              <a:rPr lang="es-ES" b="1" dirty="0" err="1">
                <a:effectLst>
                  <a:outerShdw blurRad="38100" dist="38100" dir="2700000" algn="tl">
                    <a:srgbClr val="000000">
                      <a:alpha val="43137"/>
                    </a:srgbClr>
                  </a:outerShdw>
                </a:effectLst>
                <a:latin typeface="Baskerville Old Face" pitchFamily="18" charset="0"/>
              </a:rPr>
              <a:t>apriori</a:t>
            </a:r>
            <a:r>
              <a:rPr lang="es-ES" b="1" dirty="0">
                <a:effectLst>
                  <a:outerShdw blurRad="38100" dist="38100" dir="2700000" algn="tl">
                    <a:srgbClr val="000000">
                      <a:alpha val="43137"/>
                    </a:srgbClr>
                  </a:outerShdw>
                </a:effectLst>
                <a:latin typeface="Baskerville Old Face" pitchFamily="18" charset="0"/>
              </a:rPr>
              <a:t> que es la Matemática. </a:t>
            </a:r>
            <a:endParaRPr lang="es-MX" b="1" dirty="0">
              <a:effectLst>
                <a:outerShdw blurRad="38100" dist="38100" dir="2700000" algn="tl">
                  <a:srgbClr val="000000">
                    <a:alpha val="43137"/>
                  </a:srgbClr>
                </a:outerShdw>
              </a:effectLst>
              <a:latin typeface="Baskerville Old Face" pitchFamily="18" charset="0"/>
            </a:endParaRPr>
          </a:p>
        </p:txBody>
      </p:sp>
      <p:sp>
        <p:nvSpPr>
          <p:cNvPr id="7" name="6 Rectángulo"/>
          <p:cNvSpPr/>
          <p:nvPr/>
        </p:nvSpPr>
        <p:spPr>
          <a:xfrm>
            <a:off x="2627784" y="2420888"/>
            <a:ext cx="5832648" cy="1431161"/>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eaLnBrk="0" hangingPunct="0">
              <a:defRPr/>
            </a:pPr>
            <a:endParaRPr lang="es-ES" sz="1100" b="1" dirty="0" smtClean="0">
              <a:effectLst>
                <a:outerShdw blurRad="38100" dist="38100" dir="2700000" algn="tl">
                  <a:srgbClr val="000000">
                    <a:alpha val="43137"/>
                  </a:srgbClr>
                </a:outerShdw>
              </a:effectLst>
              <a:latin typeface="Baskerville Old Face" pitchFamily="18" charset="0"/>
            </a:endParaRPr>
          </a:p>
          <a:p>
            <a:pPr algn="ctr" eaLnBrk="0" hangingPunct="0">
              <a:defRPr/>
            </a:pPr>
            <a:r>
              <a:rPr lang="es-ES" sz="1600" b="1" dirty="0" smtClean="0">
                <a:effectLst>
                  <a:outerShdw blurRad="38100" dist="38100" dir="2700000" algn="tl">
                    <a:srgbClr val="000000">
                      <a:alpha val="43137"/>
                    </a:srgbClr>
                  </a:outerShdw>
                </a:effectLst>
                <a:latin typeface="Arial Black" pitchFamily="34" charset="0"/>
              </a:rPr>
              <a:t>El </a:t>
            </a:r>
            <a:r>
              <a:rPr lang="es-ES" sz="1600" b="1" dirty="0">
                <a:effectLst>
                  <a:outerShdw blurRad="38100" dist="38100" dir="2700000" algn="tl">
                    <a:srgbClr val="000000">
                      <a:alpha val="43137"/>
                    </a:srgbClr>
                  </a:outerShdw>
                </a:effectLst>
                <a:latin typeface="Arial Black" pitchFamily="34" charset="0"/>
              </a:rPr>
              <a:t>mundo, a partir de Galileo, es un mundo matemático y </a:t>
            </a:r>
            <a:r>
              <a:rPr lang="es-ES" sz="1600" b="1" dirty="0" err="1">
                <a:effectLst>
                  <a:outerShdw blurRad="38100" dist="38100" dir="2700000" algn="tl">
                    <a:srgbClr val="000000">
                      <a:alpha val="43137"/>
                    </a:srgbClr>
                  </a:outerShdw>
                </a:effectLst>
                <a:latin typeface="Arial Black" pitchFamily="34" charset="0"/>
              </a:rPr>
              <a:t>matematizable</a:t>
            </a:r>
            <a:r>
              <a:rPr lang="es-ES" sz="1600" b="1" dirty="0">
                <a:effectLst>
                  <a:outerShdw blurRad="38100" dist="38100" dir="2700000" algn="tl">
                    <a:srgbClr val="000000">
                      <a:alpha val="43137"/>
                    </a:srgbClr>
                  </a:outerShdw>
                </a:effectLst>
                <a:latin typeface="Arial Black" pitchFamily="34" charset="0"/>
              </a:rPr>
              <a:t> en cuanto que sus relaciones pueden expresarse en términos matemáticos. </a:t>
            </a:r>
            <a:endParaRPr lang="es-ES" sz="1600" b="1" dirty="0" smtClean="0">
              <a:effectLst>
                <a:outerShdw blurRad="38100" dist="38100" dir="2700000" algn="tl">
                  <a:srgbClr val="000000">
                    <a:alpha val="43137"/>
                  </a:srgbClr>
                </a:outerShdw>
              </a:effectLst>
              <a:latin typeface="Arial Black" pitchFamily="34" charset="0"/>
            </a:endParaRPr>
          </a:p>
          <a:p>
            <a:pPr algn="ctr" eaLnBrk="0" hangingPunct="0">
              <a:defRPr/>
            </a:pPr>
            <a:endParaRPr lang="es-ES" sz="1200" b="1" dirty="0">
              <a:effectLst>
                <a:outerShdw blurRad="38100" dist="38100" dir="2700000" algn="tl">
                  <a:srgbClr val="000000">
                    <a:alpha val="43137"/>
                  </a:srgbClr>
                </a:outerShdw>
              </a:effectLst>
              <a:latin typeface="Baskerville Old Face" pitchFamily="18" charset="0"/>
            </a:endParaRPr>
          </a:p>
        </p:txBody>
      </p:sp>
      <p:pic>
        <p:nvPicPr>
          <p:cNvPr id="52231" name="Picture 7" descr="http://t2.gstatic.com/images?q=tbn:ANd9GcTHxEp-yZ5PeZVkTxvlj3Y9QNzvJs9QChfjQ-Kt8xR43vEun37gjA"/>
          <p:cNvPicPr>
            <a:picLocks noChangeAspect="1" noChangeArrowheads="1"/>
          </p:cNvPicPr>
          <p:nvPr/>
        </p:nvPicPr>
        <p:blipFill>
          <a:blip r:embed="rId3" cstate="print"/>
          <a:srcRect/>
          <a:stretch>
            <a:fillRect/>
          </a:stretch>
        </p:blipFill>
        <p:spPr bwMode="auto">
          <a:xfrm>
            <a:off x="251520" y="980728"/>
            <a:ext cx="1924050" cy="446449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553200" y="6356350"/>
            <a:ext cx="2133600" cy="365125"/>
          </a:xfrm>
          <a:prstGeom prst="rect">
            <a:avLst/>
          </a:prstGeom>
          <a:noFill/>
        </p:spPr>
        <p:txBody>
          <a:bodyPr anchor="ctr"/>
          <a:lstStyle/>
          <a:p>
            <a:pPr algn="r">
              <a:defRPr/>
            </a:pPr>
            <a:fld id="{859FFE7C-BF48-4344-BB8F-C941A2EE12C2}" type="slidenum">
              <a:rPr lang="es-ES" sz="1200">
                <a:solidFill>
                  <a:schemeClr val="tx1">
                    <a:tint val="75000"/>
                  </a:schemeClr>
                </a:solidFill>
                <a:latin typeface="Arial" charset="0"/>
              </a:rPr>
              <a:pPr algn="r">
                <a:defRPr/>
              </a:pPr>
              <a:t>40</a:t>
            </a:fld>
            <a:endParaRPr lang="es-ES" sz="1200">
              <a:solidFill>
                <a:schemeClr val="tx1">
                  <a:tint val="75000"/>
                </a:schemeClr>
              </a:solidFill>
              <a:latin typeface="Arial" charset="0"/>
            </a:endParaRPr>
          </a:p>
        </p:txBody>
      </p:sp>
      <p:sp>
        <p:nvSpPr>
          <p:cNvPr id="7171" name="9 Rectángulo"/>
          <p:cNvSpPr>
            <a:spLocks noChangeArrowheads="1"/>
          </p:cNvSpPr>
          <p:nvPr/>
        </p:nvSpPr>
        <p:spPr bwMode="auto">
          <a:xfrm>
            <a:off x="1403350" y="2636838"/>
            <a:ext cx="67691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es-ES" sz="2000">
                <a:latin typeface="Tahoma" pitchFamily="34" charset="0"/>
              </a:rPr>
              <a:t>El Círculo de Viena propuso un modelo de ciencia en el que ésta procede mediante generalizaciones (inducción) a partir de los datos. </a:t>
            </a:r>
          </a:p>
          <a:p>
            <a:pPr algn="just" eaLnBrk="0" hangingPunct="0"/>
            <a:endParaRPr lang="es-ES" sz="2000">
              <a:latin typeface="Tahoma" pitchFamily="34" charset="0"/>
            </a:endParaRPr>
          </a:p>
          <a:p>
            <a:pPr algn="just" eaLnBrk="0" hangingPunct="0"/>
            <a:r>
              <a:rPr lang="es-ES" sz="2000">
                <a:latin typeface="Tahoma" pitchFamily="34" charset="0"/>
              </a:rPr>
              <a:t>La idea central del positivismo y del neopositivismo es que la ciencia debe utilizar las teorías como instrumentos para predecir fenómenos observables. </a:t>
            </a:r>
          </a:p>
        </p:txBody>
      </p:sp>
      <p:pic>
        <p:nvPicPr>
          <p:cNvPr id="7172" name="Picture 6" descr="Oferta de lib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692150"/>
            <a:ext cx="67103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7"/>
          <p:cNvSpPr>
            <a:spLocks noChangeArrowheads="1"/>
          </p:cNvSpPr>
          <p:nvPr/>
        </p:nvSpPr>
        <p:spPr bwMode="auto">
          <a:xfrm>
            <a:off x="684213" y="5221288"/>
            <a:ext cx="74882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eaLnBrk="0" hangingPunct="0"/>
            <a:r>
              <a:rPr lang="es-ES" sz="2400" b="1">
                <a:latin typeface="Tahoma" pitchFamily="34" charset="0"/>
              </a:rPr>
              <a:t>El neopositivismo presenta una visión instrumentalista de la ciencia</a:t>
            </a:r>
            <a:r>
              <a:rPr lang="es-ES" sz="2400" b="1"/>
              <a:t>. </a:t>
            </a:r>
            <a:endParaRPr lang="en-US" sz="2400" b="1"/>
          </a:p>
        </p:txBody>
      </p:sp>
    </p:spTree>
    <p:extLst>
      <p:ext uri="{BB962C8B-B14F-4D97-AF65-F5344CB8AC3E}">
        <p14:creationId xmlns:p14="http://schemas.microsoft.com/office/powerpoint/2010/main" val="147555415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txBox="1">
            <a:spLocks noGrp="1"/>
          </p:cNvSpPr>
          <p:nvPr/>
        </p:nvSpPr>
        <p:spPr>
          <a:xfrm>
            <a:off x="6553200" y="6356350"/>
            <a:ext cx="2133600" cy="365125"/>
          </a:xfrm>
          <a:prstGeom prst="rect">
            <a:avLst/>
          </a:prstGeom>
          <a:noFill/>
        </p:spPr>
        <p:txBody>
          <a:bodyPr anchor="ctr"/>
          <a:lstStyle/>
          <a:p>
            <a:pPr algn="r">
              <a:defRPr/>
            </a:pPr>
            <a:fld id="{9ADAC7D9-E3B8-4968-92D1-A5513E8F2946}" type="slidenum">
              <a:rPr lang="es-ES" sz="1200">
                <a:solidFill>
                  <a:schemeClr val="tx1">
                    <a:tint val="75000"/>
                  </a:schemeClr>
                </a:solidFill>
                <a:latin typeface="Arial" charset="0"/>
              </a:rPr>
              <a:pPr algn="r">
                <a:defRPr/>
              </a:pPr>
              <a:t>41</a:t>
            </a:fld>
            <a:endParaRPr lang="es-ES" sz="1200">
              <a:solidFill>
                <a:schemeClr val="tx1">
                  <a:tint val="75000"/>
                </a:schemeClr>
              </a:solidFill>
              <a:latin typeface="Arial" charset="0"/>
            </a:endParaRPr>
          </a:p>
        </p:txBody>
      </p:sp>
      <p:sp>
        <p:nvSpPr>
          <p:cNvPr id="8195" name="9 Rectángulo"/>
          <p:cNvSpPr>
            <a:spLocks noChangeArrowheads="1"/>
          </p:cNvSpPr>
          <p:nvPr/>
        </p:nvSpPr>
        <p:spPr bwMode="auto">
          <a:xfrm>
            <a:off x="971550" y="2852738"/>
            <a:ext cx="734377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es-ES">
                <a:latin typeface="Tahoma" pitchFamily="34" charset="0"/>
              </a:rPr>
              <a:t>De acuerdo con estas ideas los integrantes del Círculo defendieron un criterio verificacionista de significado que agrupaba los enunciados en dos clases:</a:t>
            </a:r>
          </a:p>
          <a:p>
            <a:pPr algn="just" eaLnBrk="0" hangingPunct="0"/>
            <a:endParaRPr lang="es-ES">
              <a:latin typeface="Tahoma" pitchFamily="34" charset="0"/>
            </a:endParaRPr>
          </a:p>
          <a:p>
            <a:pPr algn="just" eaLnBrk="0" hangingPunct="0"/>
            <a:r>
              <a:rPr lang="es-ES">
                <a:latin typeface="Tahoma" pitchFamily="34" charset="0"/>
              </a:rPr>
              <a:t>Enunciados con sentido, que son afirmaciones que pueden     comprobarse empíricamente si son verdaderas o falsas. </a:t>
            </a:r>
          </a:p>
          <a:p>
            <a:pPr algn="just" eaLnBrk="0" hangingPunct="0"/>
            <a:endParaRPr lang="es-ES">
              <a:latin typeface="Tahoma" pitchFamily="34" charset="0"/>
            </a:endParaRPr>
          </a:p>
          <a:p>
            <a:pPr algn="just" eaLnBrk="0" hangingPunct="0"/>
            <a:r>
              <a:rPr lang="es-ES">
                <a:latin typeface="Tahoma" pitchFamily="34" charset="0"/>
              </a:rPr>
              <a:t>Enunciados sin sentido, que son enunciados mal construidos cuya verdad o falsedad no puede comprobarse empíricamente.</a:t>
            </a:r>
          </a:p>
          <a:p>
            <a:pPr algn="just" eaLnBrk="0" hangingPunct="0"/>
            <a:r>
              <a:rPr lang="es-ES">
                <a:latin typeface="Tahoma" pitchFamily="34" charset="0"/>
              </a:rPr>
              <a:t/>
            </a:r>
            <a:br>
              <a:rPr lang="es-ES">
                <a:latin typeface="Tahoma" pitchFamily="34" charset="0"/>
              </a:rPr>
            </a:br>
            <a:r>
              <a:rPr lang="es-ES">
                <a:latin typeface="Tahoma" pitchFamily="34" charset="0"/>
              </a:rPr>
              <a:t>Basándose en este criterio, el Círculo fue fuertemente antimetafísico</a:t>
            </a:r>
            <a:r>
              <a:rPr lang="es-ES"/>
              <a:t>. </a:t>
            </a:r>
            <a:br>
              <a:rPr lang="es-ES"/>
            </a:br>
            <a:endParaRPr lang="en-US"/>
          </a:p>
        </p:txBody>
      </p:sp>
      <p:pic>
        <p:nvPicPr>
          <p:cNvPr id="8196" name="Picture 4" descr="Oferta de lib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692150"/>
            <a:ext cx="67103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07028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684213" y="2492375"/>
            <a:ext cx="1316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b="1">
                <a:latin typeface="Tahoma" pitchFamily="34" charset="0"/>
              </a:rPr>
              <a:t>Mundos</a:t>
            </a:r>
          </a:p>
          <a:p>
            <a:pPr eaLnBrk="1" hangingPunct="1"/>
            <a:r>
              <a:rPr lang="es-ES" b="1">
                <a:latin typeface="Tahoma" pitchFamily="34" charset="0"/>
              </a:rPr>
              <a:t> posibles</a:t>
            </a:r>
          </a:p>
        </p:txBody>
      </p:sp>
      <p:sp>
        <p:nvSpPr>
          <p:cNvPr id="9219" name="Text Box 5"/>
          <p:cNvSpPr txBox="1">
            <a:spLocks noChangeArrowheads="1"/>
          </p:cNvSpPr>
          <p:nvPr/>
        </p:nvSpPr>
        <p:spPr bwMode="auto">
          <a:xfrm>
            <a:off x="2195513" y="1844675"/>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b="1"/>
              <a:t>Mundo real</a:t>
            </a:r>
          </a:p>
        </p:txBody>
      </p:sp>
      <p:sp>
        <p:nvSpPr>
          <p:cNvPr id="9220" name="Text Box 6"/>
          <p:cNvSpPr txBox="1">
            <a:spLocks noChangeArrowheads="1"/>
          </p:cNvSpPr>
          <p:nvPr/>
        </p:nvSpPr>
        <p:spPr bwMode="auto">
          <a:xfrm>
            <a:off x="2195513" y="4221163"/>
            <a:ext cx="174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b="1"/>
              <a:t>Otros mundos</a:t>
            </a:r>
          </a:p>
        </p:txBody>
      </p:sp>
      <p:sp>
        <p:nvSpPr>
          <p:cNvPr id="9221" name="AutoShape 7"/>
          <p:cNvSpPr>
            <a:spLocks/>
          </p:cNvSpPr>
          <p:nvPr/>
        </p:nvSpPr>
        <p:spPr bwMode="auto">
          <a:xfrm>
            <a:off x="4284663" y="476250"/>
            <a:ext cx="71437" cy="2808288"/>
          </a:xfrm>
          <a:prstGeom prst="leftBracket">
            <a:avLst>
              <a:gd name="adj" fmla="val 327595"/>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9222" name="AutoShape 8"/>
          <p:cNvSpPr>
            <a:spLocks/>
          </p:cNvSpPr>
          <p:nvPr/>
        </p:nvSpPr>
        <p:spPr bwMode="auto">
          <a:xfrm>
            <a:off x="4211638" y="3716338"/>
            <a:ext cx="71437" cy="2376487"/>
          </a:xfrm>
          <a:prstGeom prst="leftBracket">
            <a:avLst>
              <a:gd name="adj" fmla="val 277224"/>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9223" name="AutoShape 9"/>
          <p:cNvSpPr>
            <a:spLocks/>
          </p:cNvSpPr>
          <p:nvPr/>
        </p:nvSpPr>
        <p:spPr bwMode="auto">
          <a:xfrm>
            <a:off x="2051050" y="1484313"/>
            <a:ext cx="144463" cy="3889375"/>
          </a:xfrm>
          <a:prstGeom prst="leftBracket">
            <a:avLst>
              <a:gd name="adj" fmla="val 224358"/>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s-ES"/>
          </a:p>
        </p:txBody>
      </p:sp>
      <p:sp>
        <p:nvSpPr>
          <p:cNvPr id="9224" name="Text Box 10"/>
          <p:cNvSpPr txBox="1">
            <a:spLocks noChangeArrowheads="1"/>
          </p:cNvSpPr>
          <p:nvPr/>
        </p:nvSpPr>
        <p:spPr bwMode="auto">
          <a:xfrm>
            <a:off x="4787900" y="549275"/>
            <a:ext cx="3498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a:t>Lenguaje formal – es predictivo</a:t>
            </a:r>
          </a:p>
          <a:p>
            <a:pPr eaLnBrk="1" hangingPunct="1"/>
            <a:r>
              <a:rPr lang="es-ES"/>
              <a:t>Conduce a la verdad.</a:t>
            </a:r>
          </a:p>
          <a:p>
            <a:pPr eaLnBrk="1" hangingPunct="1"/>
            <a:endParaRPr lang="es-ES" sz="1000"/>
          </a:p>
          <a:p>
            <a:pPr eaLnBrk="1" hangingPunct="1"/>
            <a:r>
              <a:rPr lang="es-ES"/>
              <a:t>Leyes científicas explicables</a:t>
            </a:r>
          </a:p>
          <a:p>
            <a:pPr eaLnBrk="1" hangingPunct="1"/>
            <a:endParaRPr lang="es-ES" sz="1000"/>
          </a:p>
          <a:p>
            <a:pPr eaLnBrk="1" hangingPunct="1"/>
            <a:r>
              <a:rPr lang="es-ES"/>
              <a:t>No contiene agentes metafísicos</a:t>
            </a:r>
          </a:p>
        </p:txBody>
      </p:sp>
      <p:sp>
        <p:nvSpPr>
          <p:cNvPr id="9225" name="Text Box 11"/>
          <p:cNvSpPr txBox="1">
            <a:spLocks noChangeArrowheads="1"/>
          </p:cNvSpPr>
          <p:nvPr/>
        </p:nvSpPr>
        <p:spPr bwMode="auto">
          <a:xfrm>
            <a:off x="4500563" y="3714750"/>
            <a:ext cx="399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a:t>Lenguaje no formal – no es predictivo</a:t>
            </a:r>
          </a:p>
        </p:txBody>
      </p:sp>
      <p:sp>
        <p:nvSpPr>
          <p:cNvPr id="9226" name="Rectangle 13"/>
          <p:cNvSpPr>
            <a:spLocks noChangeArrowheads="1"/>
          </p:cNvSpPr>
          <p:nvPr/>
        </p:nvSpPr>
        <p:spPr bwMode="auto">
          <a:xfrm>
            <a:off x="4643438" y="4500563"/>
            <a:ext cx="41433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just"/>
            <a:r>
              <a:rPr lang="es-ES" sz="1500">
                <a:latin typeface="Tahoma" pitchFamily="34" charset="0"/>
              </a:rPr>
              <a:t>Enunciados sin sentido, que son enunciados mal construidos cuya verdad o falsedad no puede comprobarse empíricamente.</a:t>
            </a:r>
          </a:p>
        </p:txBody>
      </p:sp>
      <p:sp>
        <p:nvSpPr>
          <p:cNvPr id="9227" name="Rectangle 14"/>
          <p:cNvSpPr>
            <a:spLocks noChangeArrowheads="1"/>
          </p:cNvSpPr>
          <p:nvPr/>
        </p:nvSpPr>
        <p:spPr bwMode="auto">
          <a:xfrm>
            <a:off x="4500563" y="2214563"/>
            <a:ext cx="435768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just"/>
            <a:r>
              <a:rPr lang="es-ES" sz="1500"/>
              <a:t>Enunciados con sentido, que son afirmaciones que pueden     comprobarse empíricamente si son verdaderas o falsas.</a:t>
            </a:r>
          </a:p>
        </p:txBody>
      </p:sp>
      <p:sp>
        <p:nvSpPr>
          <p:cNvPr id="9228" name="Text Box 15"/>
          <p:cNvSpPr txBox="1">
            <a:spLocks noChangeArrowheads="1"/>
          </p:cNvSpPr>
          <p:nvPr/>
        </p:nvSpPr>
        <p:spPr bwMode="auto">
          <a:xfrm>
            <a:off x="4500563" y="4071938"/>
            <a:ext cx="3959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a:t>Proposiciones sin coherencia lógica</a:t>
            </a:r>
          </a:p>
        </p:txBody>
      </p:sp>
      <p:pic>
        <p:nvPicPr>
          <p:cNvPr id="92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565400"/>
            <a:ext cx="1212850" cy="1354138"/>
          </a:xfrm>
          <a:prstGeom prst="rect">
            <a:avLst/>
          </a:prstGeom>
          <a:noFill/>
          <a:ln w="31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9230" name="13 Rectángulo"/>
          <p:cNvSpPr>
            <a:spLocks noChangeArrowheads="1"/>
          </p:cNvSpPr>
          <p:nvPr/>
        </p:nvSpPr>
        <p:spPr bwMode="auto">
          <a:xfrm>
            <a:off x="4643438" y="5357813"/>
            <a:ext cx="4357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sz="1600"/>
              <a:t>Sirven para la expresión de una actitud emotiva ante la vida.</a:t>
            </a:r>
          </a:p>
        </p:txBody>
      </p:sp>
    </p:spTree>
    <p:extLst>
      <p:ext uri="{BB962C8B-B14F-4D97-AF65-F5344CB8AC3E}">
        <p14:creationId xmlns:p14="http://schemas.microsoft.com/office/powerpoint/2010/main" val="3133199373"/>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EE237AAD-88EA-4E55-A4EF-084C87D12F58}" type="slidenum">
              <a:rPr lang="es-ES" smtClean="0"/>
              <a:pPr>
                <a:defRPr/>
              </a:pPr>
              <a:t>43</a:t>
            </a:fld>
            <a:endParaRPr lang="es-ES"/>
          </a:p>
        </p:txBody>
      </p:sp>
      <p:pic>
        <p:nvPicPr>
          <p:cNvPr id="10243" name="Picture 2" descr="tema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1285875"/>
            <a:ext cx="6500812"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65248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FD64623F-72C9-4065-BF35-0409869940E7}" type="slidenum">
              <a:rPr lang="es-ES"/>
              <a:pPr>
                <a:defRPr/>
              </a:pPr>
              <a:t>44</a:t>
            </a:fld>
            <a:endParaRPr lang="es-ES"/>
          </a:p>
        </p:txBody>
      </p:sp>
      <p:sp>
        <p:nvSpPr>
          <p:cNvPr id="11267" name="9 Rectángulo"/>
          <p:cNvSpPr>
            <a:spLocks noChangeArrowheads="1"/>
          </p:cNvSpPr>
          <p:nvPr/>
        </p:nvSpPr>
        <p:spPr bwMode="auto">
          <a:xfrm>
            <a:off x="2700338" y="2492375"/>
            <a:ext cx="54006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en-US" sz="2000">
                <a:solidFill>
                  <a:srgbClr val="000000"/>
                </a:solidFill>
                <a:latin typeface="Tahoma" pitchFamily="34" charset="0"/>
                <a:ea typeface="Arial Unicode MS" pitchFamily="34" charset="-128"/>
                <a:cs typeface="Arial Unicode MS" pitchFamily="34" charset="-128"/>
              </a:rPr>
              <a:t>El positivismo lógico sostiene que las hipótesis metafísicas son rechazables por inservibles y los problemas que encierran son tan inútiles como irresolubles, pues no pueden ser objeto de contrastación empírica. El argumento es que cualquier intento de trascender los límites del conocimiento científico del mundo desemboca en el absurdo.</a:t>
            </a:r>
          </a:p>
        </p:txBody>
      </p:sp>
      <p:pic>
        <p:nvPicPr>
          <p:cNvPr id="112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565400"/>
            <a:ext cx="1643062"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269" name="WordArt 6"/>
          <p:cNvSpPr>
            <a:spLocks noChangeArrowheads="1" noChangeShapeType="1" noTextEdit="1"/>
          </p:cNvSpPr>
          <p:nvPr/>
        </p:nvSpPr>
        <p:spPr bwMode="auto">
          <a:xfrm>
            <a:off x="1908175" y="1196975"/>
            <a:ext cx="6192838" cy="857250"/>
          </a:xfrm>
          <a:prstGeom prst="rect">
            <a:avLst/>
          </a:prstGeom>
        </p:spPr>
        <p:txBody>
          <a:bodyPr wrap="none" fromWordArt="1">
            <a:prstTxWarp prst="textPlain">
              <a:avLst>
                <a:gd name="adj" fmla="val 50000"/>
              </a:avLst>
            </a:prstTxWarp>
          </a:bodyPr>
          <a:lstStyle/>
          <a:p>
            <a:pPr algn="ctr"/>
            <a:r>
              <a:rPr lang="es-CO" sz="2400" kern="10">
                <a:ln w="9525">
                  <a:solidFill>
                    <a:srgbClr val="000000"/>
                  </a:solidFill>
                  <a:round/>
                  <a:headEnd type="none" w="sm" len="sm"/>
                  <a:tailEnd type="none" w="sm" len="sm"/>
                </a:ln>
                <a:solidFill>
                  <a:schemeClr val="tx2"/>
                </a:solidFill>
                <a:latin typeface="Arial Black"/>
              </a:rPr>
              <a:t>Rechazo de la metafísica: </a:t>
            </a:r>
          </a:p>
        </p:txBody>
      </p:sp>
    </p:spTree>
    <p:extLst>
      <p:ext uri="{BB962C8B-B14F-4D97-AF65-F5344CB8AC3E}">
        <p14:creationId xmlns:p14="http://schemas.microsoft.com/office/powerpoint/2010/main" val="355464845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9FF2CE90-EE0B-46CF-95A2-64E833660E5F}" type="slidenum">
              <a:rPr lang="es-ES" smtClean="0"/>
              <a:pPr>
                <a:defRPr/>
              </a:pPr>
              <a:t>45</a:t>
            </a:fld>
            <a:endParaRPr lang="es-ES"/>
          </a:p>
        </p:txBody>
      </p:sp>
      <p:sp>
        <p:nvSpPr>
          <p:cNvPr id="12291" name="2 Rectángulo"/>
          <p:cNvSpPr>
            <a:spLocks noChangeArrowheads="1"/>
          </p:cNvSpPr>
          <p:nvPr/>
        </p:nvSpPr>
        <p:spPr bwMode="auto">
          <a:xfrm>
            <a:off x="2714625" y="2214563"/>
            <a:ext cx="521493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a:t>La metafísica queda reducida a expresiones subjetivas de la vida, o, como bien ha dicho Artigas “podría calificarse como poesía intelectual útil para la expresión de sentimientos subjetivos pero incapaz de expresar verdaderamente situaciones objetivas”. </a:t>
            </a:r>
          </a:p>
          <a:p>
            <a:pPr algn="just"/>
            <a:endParaRPr lang="es-ES"/>
          </a:p>
          <a:p>
            <a:pPr algn="just"/>
            <a:r>
              <a:rPr lang="es-ES"/>
              <a:t>Sólo es verdadero la ciencia ya que sólo sus proposiciones pueden ser verdaderas porque pueden responder según el criterio de significado fijado. </a:t>
            </a:r>
          </a:p>
        </p:txBody>
      </p:sp>
      <p:sp>
        <p:nvSpPr>
          <p:cNvPr id="4" name="3 Rectángulo"/>
          <p:cNvSpPr/>
          <p:nvPr/>
        </p:nvSpPr>
        <p:spPr>
          <a:xfrm>
            <a:off x="1285852" y="1071546"/>
            <a:ext cx="6643734" cy="646331"/>
          </a:xfrm>
          <a:prstGeom prst="rect">
            <a:avLst/>
          </a:prstGeom>
        </p:spPr>
        <p:txBody>
          <a:bodyPr>
            <a:spAutoFit/>
          </a:bodyPr>
          <a:lstStyle/>
          <a:p>
            <a:pPr>
              <a:defRPr/>
            </a:pPr>
            <a:r>
              <a:rPr lang="es-ES" sz="3600" kern="10" dirty="0">
                <a:ln w="9525">
                  <a:solidFill>
                    <a:srgbClr val="000000"/>
                  </a:solidFill>
                  <a:round/>
                  <a:headEnd type="none" w="sm" len="sm"/>
                  <a:tailEnd type="none" w="sm" len="sm"/>
                </a:ln>
                <a:solidFill>
                  <a:srgbClr val="000000"/>
                </a:solidFill>
                <a:latin typeface="Arial Black"/>
              </a:rPr>
              <a:t>Rechazo de la metafísica</a:t>
            </a:r>
            <a:endParaRPr lang="es-ES" sz="3600" dirty="0">
              <a:latin typeface="Arial" charset="0"/>
            </a:endParaRPr>
          </a:p>
        </p:txBody>
      </p:sp>
      <p:pic>
        <p:nvPicPr>
          <p:cNvPr id="1229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286000"/>
            <a:ext cx="1928813"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108311993"/>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27963D51-6A88-4BE1-A87E-749485269CAC}" type="slidenum">
              <a:rPr lang="es-ES" smtClean="0"/>
              <a:pPr>
                <a:defRPr/>
              </a:pPr>
              <a:t>46</a:t>
            </a:fld>
            <a:endParaRPr lang="es-ES"/>
          </a:p>
        </p:txBody>
      </p:sp>
      <p:sp>
        <p:nvSpPr>
          <p:cNvPr id="4" name="3 Rectángulo"/>
          <p:cNvSpPr/>
          <p:nvPr/>
        </p:nvSpPr>
        <p:spPr>
          <a:xfrm>
            <a:off x="857224" y="928670"/>
            <a:ext cx="7643834" cy="584775"/>
          </a:xfrm>
          <a:prstGeom prst="rect">
            <a:avLst/>
          </a:prstGeom>
          <a:noFill/>
        </p:spPr>
        <p:txBody>
          <a:bodyPr>
            <a:spAutoFit/>
          </a:bodyPr>
          <a:lstStyle/>
          <a:p>
            <a:pPr algn="ctr">
              <a:defRPr/>
            </a:pPr>
            <a:r>
              <a:rPr lang="es-ES" sz="3200" b="1" dirty="0">
                <a:ln w="12700">
                  <a:solidFill>
                    <a:schemeClr val="tx2">
                      <a:satMod val="155000"/>
                    </a:schemeClr>
                  </a:solidFill>
                  <a:prstDash val="solid"/>
                </a:ln>
                <a:solidFill>
                  <a:srgbClr val="080808"/>
                </a:solidFill>
                <a:effectLst>
                  <a:outerShdw blurRad="41275" dist="20320" dir="1800000" algn="tl" rotWithShape="0">
                    <a:srgbClr val="000000">
                      <a:alpha val="40000"/>
                    </a:srgbClr>
                  </a:outerShdw>
                </a:effectLst>
                <a:latin typeface="Arial" charset="0"/>
              </a:rPr>
              <a:t>El criterio empírico de significado. </a:t>
            </a:r>
          </a:p>
        </p:txBody>
      </p:sp>
      <p:sp>
        <p:nvSpPr>
          <p:cNvPr id="13316" name="4 Rectángulo"/>
          <p:cNvSpPr>
            <a:spLocks noChangeArrowheads="1"/>
          </p:cNvSpPr>
          <p:nvPr/>
        </p:nvSpPr>
        <p:spPr bwMode="auto">
          <a:xfrm>
            <a:off x="2786061" y="2204864"/>
            <a:ext cx="5458345" cy="2523768"/>
          </a:xfrm>
          <a:prstGeom prst="rect">
            <a:avLst/>
          </a:prstGeom>
          <a:noFill/>
          <a:ln w="9525">
            <a:noFill/>
            <a:miter lim="800000"/>
            <a:headEnd/>
            <a:tailEnd/>
          </a:ln>
        </p:spPr>
        <p:txBody>
          <a:bodyPr wrap="square">
            <a:spAutoFit/>
          </a:bodyPr>
          <a:lstStyle/>
          <a:p>
            <a:pPr algn="just">
              <a:defRPr/>
            </a:pPr>
            <a:r>
              <a:rPr lang="es-ES" sz="2000" b="1" dirty="0">
                <a:effectLst>
                  <a:outerShdw blurRad="38100" dist="38100" dir="2700000" algn="tl">
                    <a:srgbClr val="000000">
                      <a:alpha val="43137"/>
                    </a:srgbClr>
                  </a:outerShdw>
                </a:effectLst>
                <a:latin typeface="Franklin Gothic Medium Cond" pitchFamily="34" charset="0"/>
              </a:rPr>
              <a:t>Este criterio puede ser definido de la siguiente forma: una afirmación acerca de los hechos sólo tendría significado si existiese un camino o procedimiento empírico para comprobarla.</a:t>
            </a:r>
          </a:p>
          <a:p>
            <a:pPr algn="just">
              <a:defRPr/>
            </a:pPr>
            <a:endParaRPr lang="es-ES" sz="2000" b="1" dirty="0">
              <a:effectLst>
                <a:outerShdw blurRad="38100" dist="38100" dir="2700000" algn="tl">
                  <a:srgbClr val="000000">
                    <a:alpha val="43137"/>
                  </a:srgbClr>
                </a:outerShdw>
              </a:effectLst>
              <a:latin typeface="Franklin Gothic Medium Cond" pitchFamily="34" charset="0"/>
            </a:endParaRPr>
          </a:p>
          <a:p>
            <a:pPr algn="just">
              <a:defRPr/>
            </a:pPr>
            <a:r>
              <a:rPr lang="es-ES" sz="2000" b="1" dirty="0">
                <a:effectLst>
                  <a:outerShdw blurRad="38100" dist="38100" dir="2700000" algn="tl">
                    <a:srgbClr val="000000">
                      <a:alpha val="43137"/>
                    </a:srgbClr>
                  </a:outerShdw>
                </a:effectLst>
                <a:latin typeface="Franklin Gothic Medium Cond" pitchFamily="34" charset="0"/>
              </a:rPr>
              <a:t>El sentido de las proposiciones sólo es posible si se da su verificación empírica.</a:t>
            </a:r>
          </a:p>
          <a:p>
            <a:pPr algn="just">
              <a:defRPr/>
            </a:pPr>
            <a:endParaRPr lang="es-ES" b="1" dirty="0">
              <a:effectLst>
                <a:outerShdw blurRad="38100" dist="38100" dir="2700000" algn="tl">
                  <a:srgbClr val="000000">
                    <a:alpha val="43137"/>
                  </a:srgbClr>
                </a:outerShdw>
              </a:effectLst>
              <a:latin typeface="Baskerville Old Face" pitchFamily="18" charset="0"/>
            </a:endParaRPr>
          </a:p>
        </p:txBody>
      </p:sp>
      <p:sp>
        <p:nvSpPr>
          <p:cNvPr id="13317" name="5 Rectángulo"/>
          <p:cNvSpPr>
            <a:spLocks noChangeArrowheads="1"/>
          </p:cNvSpPr>
          <p:nvPr/>
        </p:nvSpPr>
        <p:spPr bwMode="auto">
          <a:xfrm>
            <a:off x="714375" y="5429250"/>
            <a:ext cx="7786688" cy="708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s-ES" sz="2000">
                <a:latin typeface="Arial Black" pitchFamily="34" charset="0"/>
              </a:rPr>
              <a:t>La filosofía se salva porque se convierte en una actividad dedicada al análisis lógico del lenguaje. </a:t>
            </a:r>
          </a:p>
        </p:txBody>
      </p:sp>
      <p:pic>
        <p:nvPicPr>
          <p:cNvPr id="1331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3714750"/>
            <a:ext cx="1714500" cy="1428750"/>
          </a:xfrm>
          <a:prstGeom prst="rect">
            <a:avLst/>
          </a:prstGeom>
          <a:noFill/>
          <a:ln w="31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33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2000250"/>
            <a:ext cx="17859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105922563"/>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7FFA6966-D2D8-44C7-A3B4-7ED2C4115F7C}" type="slidenum">
              <a:rPr lang="es-ES" smtClean="0"/>
              <a:pPr>
                <a:defRPr/>
              </a:pPr>
              <a:t>47</a:t>
            </a:fld>
            <a:endParaRPr lang="es-ES"/>
          </a:p>
        </p:txBody>
      </p:sp>
      <p:sp>
        <p:nvSpPr>
          <p:cNvPr id="14339" name="Rectangle 1"/>
          <p:cNvSpPr>
            <a:spLocks noChangeArrowheads="1"/>
          </p:cNvSpPr>
          <p:nvPr/>
        </p:nvSpPr>
        <p:spPr bwMode="auto">
          <a:xfrm>
            <a:off x="2555875" y="1916113"/>
            <a:ext cx="619283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just" eaLnBrk="0" hangingPunct="0"/>
            <a:endParaRPr lang="en-US">
              <a:latin typeface="Franklin Gothic Heavy" pitchFamily="34" charset="0"/>
              <a:ea typeface="Arial Unicode MS" pitchFamily="34" charset="-128"/>
              <a:cs typeface="Arial" pitchFamily="34" charset="0"/>
            </a:endParaRPr>
          </a:p>
          <a:p>
            <a:pPr algn="just" eaLnBrk="0" hangingPunct="0"/>
            <a:r>
              <a:rPr lang="en-US" sz="2000" b="1">
                <a:latin typeface="Franklin Gothic Medium" pitchFamily="34" charset="0"/>
                <a:ea typeface="Arial Unicode MS" pitchFamily="34" charset="-128"/>
                <a:cs typeface="Arial" pitchFamily="34" charset="0"/>
              </a:rPr>
              <a:t>El fisicalismo es la concepción que afirma que:</a:t>
            </a:r>
          </a:p>
          <a:p>
            <a:pPr algn="just" eaLnBrk="0" hangingPunct="0"/>
            <a:endParaRPr lang="en-US">
              <a:latin typeface="Franklin Gothic Medium" pitchFamily="34" charset="0"/>
              <a:ea typeface="Arial Unicode MS" pitchFamily="34" charset="-128"/>
              <a:cs typeface="Arial" pitchFamily="34" charset="0"/>
            </a:endParaRPr>
          </a:p>
          <a:p>
            <a:pPr lvl="1" algn="just" eaLnBrk="0" hangingPunct="0">
              <a:buFont typeface="Arial" pitchFamily="34" charset="0"/>
              <a:buChar char="•"/>
            </a:pPr>
            <a:r>
              <a:rPr lang="en-US" sz="2000">
                <a:latin typeface="Tahoma" pitchFamily="34" charset="0"/>
                <a:ea typeface="Arial Unicode MS" pitchFamily="34" charset="-128"/>
                <a:cs typeface="Arial" pitchFamily="34" charset="0"/>
              </a:rPr>
              <a:t>Todos los procesos de la experiencia se pueden explicar recurriendo a procesos físicos, siendo la física el modelo guía de conocimiento por el que se debe orientar cualquier disciplina. </a:t>
            </a:r>
          </a:p>
          <a:p>
            <a:pPr algn="just" eaLnBrk="0" hangingPunct="0"/>
            <a:endParaRPr lang="en-US" sz="2000">
              <a:latin typeface="Tahoma" pitchFamily="34" charset="0"/>
              <a:ea typeface="Arial Unicode MS" pitchFamily="34" charset="-128"/>
              <a:cs typeface="Arial" pitchFamily="34" charset="0"/>
            </a:endParaRPr>
          </a:p>
          <a:p>
            <a:pPr lvl="1" algn="just" eaLnBrk="0" hangingPunct="0">
              <a:buFont typeface="Arial" pitchFamily="34" charset="0"/>
              <a:buChar char="•"/>
            </a:pPr>
            <a:r>
              <a:rPr lang="en-US" sz="2000">
                <a:latin typeface="Tahoma" pitchFamily="34" charset="0"/>
                <a:ea typeface="Arial Unicode MS" pitchFamily="34" charset="-128"/>
                <a:cs typeface="Arial" pitchFamily="34" charset="0"/>
              </a:rPr>
              <a:t>Todos los enunciados científicos se pueden reducir a los enunciados de la física. </a:t>
            </a:r>
          </a:p>
          <a:p>
            <a:pPr eaLnBrk="0" hangingPunct="0"/>
            <a:endParaRPr lang="en-US" sz="2000">
              <a:latin typeface="Tahoma" pitchFamily="34" charset="0"/>
              <a:ea typeface="Arial Unicode MS" pitchFamily="34" charset="-128"/>
              <a:cs typeface="Arial" pitchFamily="34" charset="0"/>
            </a:endParaRP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0213"/>
            <a:ext cx="1912937"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4341" name="WordArt 9"/>
          <p:cNvSpPr>
            <a:spLocks noChangeArrowheads="1" noChangeShapeType="1" noTextEdit="1"/>
          </p:cNvSpPr>
          <p:nvPr/>
        </p:nvSpPr>
        <p:spPr bwMode="auto">
          <a:xfrm>
            <a:off x="684213" y="549275"/>
            <a:ext cx="7920037" cy="935038"/>
          </a:xfrm>
          <a:prstGeom prst="rect">
            <a:avLst/>
          </a:prstGeom>
        </p:spPr>
        <p:txBody>
          <a:bodyPr wrap="none" fromWordArt="1">
            <a:prstTxWarp prst="textPlain">
              <a:avLst>
                <a:gd name="adj" fmla="val 50000"/>
              </a:avLst>
            </a:prstTxWarp>
          </a:bodyPr>
          <a:lstStyle/>
          <a:p>
            <a:pPr algn="ctr"/>
            <a:r>
              <a:rPr lang="es-CO" sz="3600" kern="10">
                <a:ln w="9525">
                  <a:solidFill>
                    <a:srgbClr val="000000"/>
                  </a:solidFill>
                  <a:round/>
                  <a:headEnd type="none" w="sm" len="sm"/>
                  <a:tailEnd type="none" w="sm" len="sm"/>
                </a:ln>
                <a:solidFill>
                  <a:schemeClr val="tx2"/>
                </a:solidFill>
                <a:latin typeface="Arial Black"/>
              </a:rPr>
              <a:t>El fisicalismo y la unidad de las ciencias:</a:t>
            </a:r>
          </a:p>
        </p:txBody>
      </p:sp>
    </p:spTree>
    <p:extLst>
      <p:ext uri="{BB962C8B-B14F-4D97-AF65-F5344CB8AC3E}">
        <p14:creationId xmlns:p14="http://schemas.microsoft.com/office/powerpoint/2010/main" val="4086817672"/>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12"/>
          </p:nvPr>
        </p:nvSpPr>
        <p:spPr/>
        <p:txBody>
          <a:bodyPr/>
          <a:lstStyle/>
          <a:p>
            <a:pPr>
              <a:defRPr/>
            </a:pPr>
            <a:fld id="{ADCED251-CC7A-49B3-BEDA-64CCBDCB1E7E}" type="slidenum">
              <a:rPr lang="es-ES"/>
              <a:pPr>
                <a:defRPr/>
              </a:pPr>
              <a:t>48</a:t>
            </a:fld>
            <a:endParaRPr lang="es-ES"/>
          </a:p>
        </p:txBody>
      </p:sp>
      <p:sp>
        <p:nvSpPr>
          <p:cNvPr id="13317" name="Rectangle 5"/>
          <p:cNvSpPr>
            <a:spLocks noChangeArrowheads="1"/>
          </p:cNvSpPr>
          <p:nvPr/>
        </p:nvSpPr>
        <p:spPr bwMode="auto">
          <a:xfrm>
            <a:off x="2124075" y="1844675"/>
            <a:ext cx="6335713" cy="3441700"/>
          </a:xfrm>
          <a:prstGeom prst="rect">
            <a:avLst/>
          </a:prstGeom>
          <a:noFill/>
          <a:ln w="12700">
            <a:noFill/>
            <a:miter lim="800000"/>
            <a:headEnd type="none" w="sm" len="sm"/>
            <a:tailEnd type="none" w="sm" len="sm"/>
          </a:ln>
          <a:effectLst/>
        </p:spPr>
        <p:txBody>
          <a:bodyPr>
            <a:spAutoFit/>
          </a:bodyPr>
          <a:lstStyle/>
          <a:p>
            <a:pPr marL="342900" indent="-342900" algn="just">
              <a:buFontTx/>
              <a:buAutoNum type="arabicPeriod"/>
              <a:defRPr/>
            </a:pPr>
            <a:r>
              <a:rPr lang="es-ES" sz="2200">
                <a:effectLst>
                  <a:outerShdw blurRad="38100" dist="38100" dir="2700000" algn="tl">
                    <a:srgbClr val="C0C0C0"/>
                  </a:outerShdw>
                </a:effectLst>
                <a:latin typeface="Tahoma" pitchFamily="34" charset="0"/>
              </a:rPr>
              <a:t>Hace referencia internalista a los "factores epistémicos" y omisión de los "factores extra o no-epistémicos" (énfasis lógico-	empirista y rechazo abierto a los enfoques histórico-culturales, sociológico, económico, ético, etc.)</a:t>
            </a:r>
          </a:p>
          <a:p>
            <a:pPr marL="342900" indent="-342900" algn="just">
              <a:defRPr/>
            </a:pPr>
            <a:endParaRPr lang="es-ES" sz="2200">
              <a:effectLst>
                <a:outerShdw blurRad="38100" dist="38100" dir="2700000" algn="tl">
                  <a:srgbClr val="C0C0C0"/>
                </a:outerShdw>
              </a:effectLst>
              <a:latin typeface="Tahoma" pitchFamily="34" charset="0"/>
            </a:endParaRPr>
          </a:p>
          <a:p>
            <a:pPr marL="342900" indent="-342900" algn="just">
              <a:defRPr/>
            </a:pPr>
            <a:r>
              <a:rPr lang="es-ES" sz="2200">
                <a:effectLst>
                  <a:outerShdw blurRad="38100" dist="38100" dir="2700000" algn="tl">
                    <a:srgbClr val="C0C0C0"/>
                  </a:outerShdw>
                </a:effectLst>
                <a:latin typeface="Tahoma" pitchFamily="34" charset="0"/>
              </a:rPr>
              <a:t>2.	Ha desarrollado un enfoque predominantemente disciplinar en el estudio de la realidad, sobre la base del santificado objeto de estudio específico de cada disciplina.</a:t>
            </a:r>
          </a:p>
        </p:txBody>
      </p:sp>
      <p:sp>
        <p:nvSpPr>
          <p:cNvPr id="15364" name="WordArt 6"/>
          <p:cNvSpPr>
            <a:spLocks noChangeArrowheads="1" noChangeShapeType="1" noTextEdit="1"/>
          </p:cNvSpPr>
          <p:nvPr/>
        </p:nvSpPr>
        <p:spPr bwMode="auto">
          <a:xfrm>
            <a:off x="1116013" y="476250"/>
            <a:ext cx="6624637" cy="650875"/>
          </a:xfrm>
          <a:prstGeom prst="rect">
            <a:avLst/>
          </a:prstGeom>
        </p:spPr>
        <p:txBody>
          <a:bodyPr wrap="none" fromWordArt="1">
            <a:prstTxWarp prst="textPlain">
              <a:avLst>
                <a:gd name="adj" fmla="val 50000"/>
              </a:avLst>
            </a:prstTxWarp>
          </a:bodyPr>
          <a:lstStyle/>
          <a:p>
            <a:pPr algn="ctr"/>
            <a:r>
              <a:rPr lang="es-CO" sz="2000" kern="10">
                <a:ln w="9525">
                  <a:solidFill>
                    <a:srgbClr val="000000"/>
                  </a:solidFill>
                  <a:round/>
                  <a:headEnd type="none" w="sm" len="sm"/>
                  <a:tailEnd type="none" w="sm" len="sm"/>
                </a:ln>
                <a:solidFill>
                  <a:schemeClr val="hlink"/>
                </a:solidFill>
                <a:latin typeface="Arial Black"/>
              </a:rPr>
              <a:t>Razgos característicos del circulo de Viena</a:t>
            </a:r>
          </a:p>
        </p:txBody>
      </p:sp>
      <p:pic>
        <p:nvPicPr>
          <p:cNvPr id="15365" name="Picture 7" descr="espej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773238"/>
            <a:ext cx="16573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56597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pPr>
              <a:defRPr/>
            </a:pPr>
            <a:fld id="{B2EAC678-CA9A-4BB1-A57B-5E43B7F2E332}" type="slidenum">
              <a:rPr lang="es-ES"/>
              <a:pPr>
                <a:defRPr/>
              </a:pPr>
              <a:t>49</a:t>
            </a:fld>
            <a:endParaRPr lang="es-ES"/>
          </a:p>
        </p:txBody>
      </p:sp>
      <p:sp>
        <p:nvSpPr>
          <p:cNvPr id="14340" name="Rectangle 3"/>
          <p:cNvSpPr>
            <a:spLocks noChangeArrowheads="1"/>
          </p:cNvSpPr>
          <p:nvPr/>
        </p:nvSpPr>
        <p:spPr bwMode="auto">
          <a:xfrm>
            <a:off x="2268538" y="1228725"/>
            <a:ext cx="6191250" cy="4535488"/>
          </a:xfrm>
          <a:prstGeom prst="rect">
            <a:avLst/>
          </a:prstGeom>
          <a:noFill/>
          <a:ln w="12700">
            <a:noFill/>
            <a:miter lim="800000"/>
            <a:headEnd type="none" w="sm" len="sm"/>
            <a:tailEnd type="none" w="sm" len="sm"/>
          </a:ln>
        </p:spPr>
        <p:txBody>
          <a:bodyPr anchor="ctr">
            <a:spAutoFit/>
          </a:bodyPr>
          <a:lstStyle/>
          <a:p>
            <a:pPr marL="457200" indent="-457200" algn="just">
              <a:defRPr/>
            </a:pPr>
            <a:endParaRPr lang="es-ES" b="1">
              <a:latin typeface="Tahoma" pitchFamily="34" charset="0"/>
            </a:endParaRPr>
          </a:p>
          <a:p>
            <a:pPr marL="457200" indent="-457200" algn="just">
              <a:buFontTx/>
              <a:buAutoNum type="arabicPeriod" startAt="3"/>
              <a:defRPr/>
            </a:pPr>
            <a:r>
              <a:rPr lang="es-ES" sz="2100">
                <a:effectLst>
                  <a:outerShdw blurRad="38100" dist="38100" dir="2700000" algn="tl">
                    <a:srgbClr val="C0C0C0"/>
                  </a:outerShdw>
                </a:effectLst>
                <a:latin typeface="Tahoma" pitchFamily="34" charset="0"/>
              </a:rPr>
              <a:t>Con tal enfoque ha promovido el neo-oscurantismo, el especialista deviene ignorante en todo lo que no concierne a su especialidad (perfil estrecho demarcacionista).</a:t>
            </a:r>
          </a:p>
          <a:p>
            <a:pPr marL="457200" indent="-457200" algn="just">
              <a:defRPr/>
            </a:pPr>
            <a:endParaRPr lang="es-ES" sz="2100">
              <a:effectLst>
                <a:outerShdw blurRad="38100" dist="38100" dir="2700000" algn="tl">
                  <a:srgbClr val="C0C0C0"/>
                </a:outerShdw>
              </a:effectLst>
              <a:latin typeface="Tahoma" pitchFamily="34" charset="0"/>
            </a:endParaRPr>
          </a:p>
          <a:p>
            <a:pPr marL="457200" indent="-457200" algn="just">
              <a:defRPr/>
            </a:pPr>
            <a:r>
              <a:rPr lang="es-ES" sz="2100">
                <a:effectLst>
                  <a:outerShdw blurRad="38100" dist="38100" dir="2700000" algn="tl">
                    <a:srgbClr val="C0C0C0"/>
                  </a:outerShdw>
                </a:effectLst>
                <a:latin typeface="Tahoma" pitchFamily="34" charset="0"/>
              </a:rPr>
              <a:t>4.	Desde esta limitada comprensión de la racionalidad esta concepción le atribuye un carácter acumulativo y progresivo al desarrollo científico, considerando, lo acumulativo, en cuanto se incorporan viejas teorías en teorías más comprehensivas, por medio de la subsunción lógica o reducción interteórica.</a:t>
            </a:r>
          </a:p>
          <a:p>
            <a:pPr marL="457200" indent="-457200" algn="just">
              <a:defRPr/>
            </a:pPr>
            <a:endParaRPr lang="es-ES" sz="2100">
              <a:effectLst>
                <a:outerShdw blurRad="38100" dist="38100" dir="2700000" algn="tl">
                  <a:srgbClr val="C0C0C0"/>
                </a:outerShdw>
              </a:effectLst>
              <a:latin typeface="Tahoma" pitchFamily="34" charset="0"/>
            </a:endParaRPr>
          </a:p>
        </p:txBody>
      </p:sp>
      <p:sp>
        <p:nvSpPr>
          <p:cNvPr id="16388" name="WordArt 7"/>
          <p:cNvSpPr>
            <a:spLocks noChangeArrowheads="1" noChangeShapeType="1" noTextEdit="1"/>
          </p:cNvSpPr>
          <p:nvPr/>
        </p:nvSpPr>
        <p:spPr bwMode="auto">
          <a:xfrm>
            <a:off x="1116013" y="476250"/>
            <a:ext cx="6624637" cy="650875"/>
          </a:xfrm>
          <a:prstGeom prst="rect">
            <a:avLst/>
          </a:prstGeom>
        </p:spPr>
        <p:txBody>
          <a:bodyPr wrap="none" fromWordArt="1">
            <a:prstTxWarp prst="textPlain">
              <a:avLst>
                <a:gd name="adj" fmla="val 50000"/>
              </a:avLst>
            </a:prstTxWarp>
          </a:bodyPr>
          <a:lstStyle/>
          <a:p>
            <a:pPr algn="ctr"/>
            <a:r>
              <a:rPr lang="es-CO" sz="2000" kern="10">
                <a:ln w="9525">
                  <a:solidFill>
                    <a:srgbClr val="000000"/>
                  </a:solidFill>
                  <a:round/>
                  <a:headEnd type="none" w="sm" len="sm"/>
                  <a:tailEnd type="none" w="sm" len="sm"/>
                </a:ln>
                <a:solidFill>
                  <a:schemeClr val="hlink"/>
                </a:solidFill>
                <a:latin typeface="Arial Black"/>
              </a:rPr>
              <a:t>Razgos característicos del circulo de Viena</a:t>
            </a:r>
          </a:p>
        </p:txBody>
      </p:sp>
      <p:pic>
        <p:nvPicPr>
          <p:cNvPr id="16389" name="Picture 8" descr="chm-orfeo-t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28775"/>
            <a:ext cx="1728788" cy="38163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610278"/>
      </p:ext>
    </p:extLst>
  </p:cSld>
  <p:clrMapOvr>
    <a:masterClrMapping/>
  </p:clrMapOvr>
  <p:transition spd="slow">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071813" y="2565400"/>
            <a:ext cx="5286375" cy="2862263"/>
          </a:xfrm>
          <a:prstGeom prst="rect">
            <a:avLst/>
          </a:prstGeom>
          <a:noFill/>
          <a:ln w="12700">
            <a:noFill/>
            <a:miter lim="800000"/>
            <a:headEnd type="none" w="sm" len="sm"/>
            <a:tailEnd type="none" w="sm" len="sm"/>
          </a:ln>
        </p:spPr>
        <p:txBody>
          <a:bodyPr anchor="ctr">
            <a:spAutoFit/>
          </a:bodyPr>
          <a:lstStyle/>
          <a:p>
            <a:pPr algn="just" eaLnBrk="0" hangingPunct="0">
              <a:defRPr/>
            </a:pPr>
            <a:r>
              <a:rPr lang="es-ES" b="1" dirty="0">
                <a:effectLst>
                  <a:outerShdw blurRad="38100" dist="38100" dir="2700000" algn="tl">
                    <a:srgbClr val="000000">
                      <a:alpha val="43137"/>
                    </a:srgbClr>
                  </a:outerShdw>
                </a:effectLst>
                <a:latin typeface="Baskerville Old Face" pitchFamily="18" charset="0"/>
              </a:rPr>
              <a:t>«La filosofía está escrita en ese libro enorme que tenemos continuamente abierto delante de nuestros ojos (hablo del universo), pero que no puede entenderse si no aprendemos primero a comprender la lengua y a conocer los caracteres con que se ha escrito. Está escrito en lengua matemática, y los caracteres son triángulos, círculos y otras figuras geométricas sin los cuales es humanamente imposible entender una palabra. Sin ellos se deambula en vano por un laberinto oscuro» </a:t>
            </a:r>
            <a:r>
              <a:rPr lang="es-ES" b="1" i="1" dirty="0">
                <a:effectLst>
                  <a:outerShdw blurRad="38100" dist="38100" dir="2700000" algn="tl">
                    <a:srgbClr val="000000">
                      <a:alpha val="43137"/>
                    </a:srgbClr>
                  </a:outerShdw>
                </a:effectLst>
                <a:latin typeface="Baskerville Old Face" pitchFamily="18" charset="0"/>
              </a:rPr>
              <a:t>(</a:t>
            </a:r>
            <a:r>
              <a:rPr lang="es-ES" b="1" i="1" dirty="0" err="1">
                <a:effectLst>
                  <a:outerShdw blurRad="38100" dist="38100" dir="2700000" algn="tl">
                    <a:srgbClr val="000000">
                      <a:alpha val="43137"/>
                    </a:srgbClr>
                  </a:outerShdw>
                </a:effectLst>
                <a:latin typeface="Baskerville Old Face" pitchFamily="18" charset="0"/>
              </a:rPr>
              <a:t>Saggiatore</a:t>
            </a:r>
            <a:r>
              <a:rPr lang="es-ES" b="1" i="1" dirty="0">
                <a:effectLst>
                  <a:outerShdw blurRad="38100" dist="38100" dir="2700000" algn="tl">
                    <a:srgbClr val="000000">
                      <a:alpha val="43137"/>
                    </a:srgbClr>
                  </a:outerShdw>
                </a:effectLst>
                <a:latin typeface="Baskerville Old Face" pitchFamily="18" charset="0"/>
              </a:rPr>
              <a:t>)</a:t>
            </a:r>
            <a:r>
              <a:rPr lang="es-ES" b="1" dirty="0">
                <a:effectLst>
                  <a:outerShdw blurRad="38100" dist="38100" dir="2700000" algn="tl">
                    <a:srgbClr val="000000">
                      <a:alpha val="43137"/>
                    </a:srgbClr>
                  </a:outerShdw>
                </a:effectLst>
                <a:latin typeface="Baskerville Old Face" pitchFamily="18" charset="0"/>
              </a:rPr>
              <a:t> </a:t>
            </a:r>
            <a:endParaRPr lang="es-MX" b="1" dirty="0">
              <a:effectLst>
                <a:outerShdw blurRad="38100" dist="38100" dir="2700000" algn="tl">
                  <a:srgbClr val="000000">
                    <a:alpha val="43137"/>
                  </a:srgbClr>
                </a:outerShdw>
              </a:effectLst>
              <a:latin typeface="Baskerville Old Face" pitchFamily="18" charset="0"/>
            </a:endParaRPr>
          </a:p>
        </p:txBody>
      </p:sp>
      <p:sp>
        <p:nvSpPr>
          <p:cNvPr id="53251" name="Rectangle 3"/>
          <p:cNvSpPr>
            <a:spLocks noChangeArrowheads="1"/>
          </p:cNvSpPr>
          <p:nvPr/>
        </p:nvSpPr>
        <p:spPr bwMode="auto">
          <a:xfrm>
            <a:off x="2857500" y="1500188"/>
            <a:ext cx="5357813" cy="830262"/>
          </a:xfrm>
          <a:prstGeom prst="rect">
            <a:avLst/>
          </a:prstGeom>
          <a:noFill/>
          <a:ln w="12700">
            <a:noFill/>
            <a:miter lim="800000"/>
            <a:headEnd type="none" w="sm" len="sm"/>
            <a:tailEnd type="none" w="sm" len="sm"/>
          </a:ln>
        </p:spPr>
        <p:txBody>
          <a:bodyPr>
            <a:spAutoFit/>
          </a:bodyPr>
          <a:lstStyle/>
          <a:p>
            <a:pPr algn="r"/>
            <a:r>
              <a:rPr lang="es-CO" sz="2400" b="1">
                <a:latin typeface="Arial Black" pitchFamily="34" charset="0"/>
              </a:rPr>
              <a:t>LA METÁFORA MÁS FAMOSA EN LA OBRA DE GALILEO</a:t>
            </a:r>
          </a:p>
        </p:txBody>
      </p:sp>
      <p:pic>
        <p:nvPicPr>
          <p:cNvPr id="53252" name="Picture 6"/>
          <p:cNvPicPr>
            <a:picLocks noChangeAspect="1" noChangeArrowheads="1"/>
          </p:cNvPicPr>
          <p:nvPr/>
        </p:nvPicPr>
        <p:blipFill>
          <a:blip r:embed="rId3" cstate="print"/>
          <a:srcRect/>
          <a:stretch>
            <a:fillRect/>
          </a:stretch>
        </p:blipFill>
        <p:spPr bwMode="auto">
          <a:xfrm>
            <a:off x="1000125" y="1357313"/>
            <a:ext cx="1714500" cy="42148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pPr>
              <a:defRPr/>
            </a:pPr>
            <a:fld id="{96B9E594-B0FF-4C24-A949-D17A96FF7650}" type="slidenum">
              <a:rPr lang="es-ES"/>
              <a:pPr>
                <a:defRPr/>
              </a:pPr>
              <a:t>50</a:t>
            </a:fld>
            <a:endParaRPr lang="es-ES"/>
          </a:p>
        </p:txBody>
      </p:sp>
      <p:sp>
        <p:nvSpPr>
          <p:cNvPr id="15363" name="Rectangle 2"/>
          <p:cNvSpPr>
            <a:spLocks noChangeArrowheads="1"/>
          </p:cNvSpPr>
          <p:nvPr/>
        </p:nvSpPr>
        <p:spPr bwMode="auto">
          <a:xfrm>
            <a:off x="2214563" y="1773238"/>
            <a:ext cx="6173787" cy="3816350"/>
          </a:xfrm>
          <a:prstGeom prst="rect">
            <a:avLst/>
          </a:prstGeom>
          <a:noFill/>
          <a:ln w="12700">
            <a:noFill/>
            <a:miter lim="800000"/>
            <a:headEnd type="none" w="sm" len="sm"/>
            <a:tailEnd type="none" w="sm" len="sm"/>
          </a:ln>
        </p:spPr>
        <p:txBody>
          <a:bodyPr>
            <a:spAutoFit/>
          </a:bodyPr>
          <a:lstStyle/>
          <a:p>
            <a:pPr marL="457200" indent="-457200" algn="just">
              <a:defRPr/>
            </a:pPr>
            <a:r>
              <a:rPr lang="es-ES" sz="1400" b="1" dirty="0">
                <a:solidFill>
                  <a:srgbClr val="000066"/>
                </a:solidFill>
                <a:latin typeface="Arial" charset="0"/>
              </a:rPr>
              <a:t> </a:t>
            </a:r>
            <a:r>
              <a:rPr lang="es-ES" sz="2200" b="1" dirty="0">
                <a:solidFill>
                  <a:srgbClr val="000066"/>
                </a:solidFill>
                <a:effectLst>
                  <a:outerShdw blurRad="38100" dist="38100" dir="2700000" algn="tl">
                    <a:srgbClr val="C0C0C0"/>
                  </a:outerShdw>
                </a:effectLst>
                <a:latin typeface="Tahoma" pitchFamily="34" charset="0"/>
              </a:rPr>
              <a:t>5.	</a:t>
            </a:r>
            <a:r>
              <a:rPr lang="es-ES" sz="2200" dirty="0">
                <a:effectLst>
                  <a:outerShdw blurRad="38100" dist="38100" dir="2700000" algn="tl">
                    <a:srgbClr val="C0C0C0"/>
                  </a:outerShdw>
                </a:effectLst>
                <a:latin typeface="Tahoma" pitchFamily="34" charset="0"/>
              </a:rPr>
              <a:t>Asume una concepción controvertida de la verdad (polémica sobre los denominados contextos de descubrimiento y de justificación).</a:t>
            </a:r>
          </a:p>
          <a:p>
            <a:pPr marL="457200" indent="-457200" algn="just">
              <a:defRPr/>
            </a:pPr>
            <a:endParaRPr lang="es-ES" sz="2200" dirty="0">
              <a:effectLst>
                <a:outerShdw blurRad="38100" dist="38100" dir="2700000" algn="tl">
                  <a:srgbClr val="C0C0C0"/>
                </a:outerShdw>
              </a:effectLst>
              <a:latin typeface="Tahoma" pitchFamily="34" charset="0"/>
            </a:endParaRPr>
          </a:p>
          <a:p>
            <a:pPr marL="457200" indent="-457200" algn="just">
              <a:defRPr/>
            </a:pPr>
            <a:r>
              <a:rPr lang="es-ES" sz="2200" dirty="0">
                <a:effectLst>
                  <a:outerShdw blurRad="38100" dist="38100" dir="2700000" algn="tl">
                    <a:srgbClr val="C0C0C0"/>
                  </a:outerShdw>
                </a:effectLst>
                <a:latin typeface="Tahoma" pitchFamily="34" charset="0"/>
              </a:rPr>
              <a:t>6.	Aplicación exagerada de la formalización y la racionalización (lógico-matemáticas) a la reconstrucción de conceptos, hipótesis y teorías científicas. Racionalidad fundada sólo en la linealidad, la regularidad, las leyes, las invariantes, etc.</a:t>
            </a:r>
          </a:p>
        </p:txBody>
      </p:sp>
      <p:sp>
        <p:nvSpPr>
          <p:cNvPr id="17412" name="WordArt 7"/>
          <p:cNvSpPr>
            <a:spLocks noChangeArrowheads="1" noChangeShapeType="1" noTextEdit="1"/>
          </p:cNvSpPr>
          <p:nvPr/>
        </p:nvSpPr>
        <p:spPr bwMode="auto">
          <a:xfrm>
            <a:off x="1116013" y="476250"/>
            <a:ext cx="6624637" cy="650875"/>
          </a:xfrm>
          <a:prstGeom prst="rect">
            <a:avLst/>
          </a:prstGeom>
        </p:spPr>
        <p:txBody>
          <a:bodyPr wrap="none" fromWordArt="1">
            <a:prstTxWarp prst="textPlain">
              <a:avLst>
                <a:gd name="adj" fmla="val 50000"/>
              </a:avLst>
            </a:prstTxWarp>
          </a:bodyPr>
          <a:lstStyle/>
          <a:p>
            <a:pPr algn="ctr"/>
            <a:r>
              <a:rPr lang="es-CO" sz="2000" kern="10">
                <a:ln w="9525">
                  <a:solidFill>
                    <a:srgbClr val="000000"/>
                  </a:solidFill>
                  <a:round/>
                  <a:headEnd type="none" w="sm" len="sm"/>
                  <a:tailEnd type="none" w="sm" len="sm"/>
                </a:ln>
                <a:solidFill>
                  <a:schemeClr val="hlink"/>
                </a:solidFill>
                <a:latin typeface="Arial Black"/>
              </a:rPr>
              <a:t>Razgos característicos del circulo de Viena</a:t>
            </a:r>
          </a:p>
        </p:txBody>
      </p:sp>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00213"/>
            <a:ext cx="1676400"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376499616"/>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txBox="1">
            <a:spLocks noGrp="1"/>
          </p:cNvSpPr>
          <p:nvPr/>
        </p:nvSpPr>
        <p:spPr>
          <a:xfrm>
            <a:off x="6553200" y="6356350"/>
            <a:ext cx="2133600" cy="365125"/>
          </a:xfrm>
          <a:prstGeom prst="rect">
            <a:avLst/>
          </a:prstGeom>
          <a:noFill/>
        </p:spPr>
        <p:txBody>
          <a:bodyPr anchor="ctr"/>
          <a:lstStyle/>
          <a:p>
            <a:pPr algn="r">
              <a:defRPr/>
            </a:pPr>
            <a:fld id="{075413CD-3D33-4204-A371-73AF7BE4455B}" type="slidenum">
              <a:rPr lang="es-ES" sz="1200">
                <a:solidFill>
                  <a:schemeClr val="tx1">
                    <a:tint val="75000"/>
                  </a:schemeClr>
                </a:solidFill>
                <a:latin typeface="Arial" charset="0"/>
              </a:rPr>
              <a:pPr algn="r">
                <a:defRPr/>
              </a:pPr>
              <a:t>51</a:t>
            </a:fld>
            <a:endParaRPr lang="es-ES" sz="1200">
              <a:solidFill>
                <a:schemeClr val="tx1">
                  <a:tint val="75000"/>
                </a:schemeClr>
              </a:solidFill>
              <a:latin typeface="Arial" charset="0"/>
            </a:endParaRPr>
          </a:p>
        </p:txBody>
      </p:sp>
      <p:sp>
        <p:nvSpPr>
          <p:cNvPr id="44035" name="Rectangle 3"/>
          <p:cNvSpPr>
            <a:spLocks noChangeArrowheads="1"/>
          </p:cNvSpPr>
          <p:nvPr/>
        </p:nvSpPr>
        <p:spPr bwMode="auto">
          <a:xfrm>
            <a:off x="2268538" y="1700213"/>
            <a:ext cx="6048375" cy="4375150"/>
          </a:xfrm>
          <a:prstGeom prst="rect">
            <a:avLst/>
          </a:prstGeom>
          <a:noFill/>
          <a:ln w="12700">
            <a:noFill/>
            <a:miter lim="800000"/>
            <a:headEnd type="none" w="sm" len="sm"/>
            <a:tailEnd type="none" w="sm" len="sm"/>
          </a:ln>
        </p:spPr>
        <p:txBody>
          <a:bodyPr anchor="ctr">
            <a:spAutoFit/>
          </a:bodyPr>
          <a:lstStyle/>
          <a:p>
            <a:pPr marL="457200" indent="-457200" algn="just">
              <a:defRPr/>
            </a:pPr>
            <a:r>
              <a:rPr lang="es-ES" sz="2100">
                <a:latin typeface="Tahoma" pitchFamily="34" charset="0"/>
              </a:rPr>
              <a:t>7.	</a:t>
            </a:r>
            <a:r>
              <a:rPr lang="es-ES" sz="2000">
                <a:latin typeface="Tahoma" pitchFamily="34" charset="0"/>
              </a:rPr>
              <a:t>La racionalidad de la ciencia está fundada en el  carácter acumulativo y progresivo al desarrollo científico.</a:t>
            </a:r>
          </a:p>
          <a:p>
            <a:pPr marL="457200" indent="-457200" algn="just">
              <a:defRPr/>
            </a:pPr>
            <a:endParaRPr lang="es-ES" sz="2000">
              <a:latin typeface="Tahoma" pitchFamily="34" charset="0"/>
            </a:endParaRPr>
          </a:p>
          <a:p>
            <a:pPr marL="457200" indent="-457200" algn="just">
              <a:buFontTx/>
              <a:buAutoNum type="arabicPeriod" startAt="8"/>
              <a:defRPr/>
            </a:pPr>
            <a:r>
              <a:rPr lang="es-ES" sz="2000">
                <a:latin typeface="Tahoma" pitchFamily="34" charset="0"/>
              </a:rPr>
              <a:t>Parte de la falsa premisa de que el método científico no debe contaminarse de </a:t>
            </a:r>
            <a:r>
              <a:rPr lang="es-ES" sz="2000" i="1">
                <a:latin typeface="Tahoma" pitchFamily="34" charset="0"/>
              </a:rPr>
              <a:t>"factores extra-epistémicos"</a:t>
            </a:r>
            <a:r>
              <a:rPr lang="es-ES" sz="2000">
                <a:latin typeface="Tahoma" pitchFamily="34" charset="0"/>
              </a:rPr>
              <a:t>, por lo que no toma a la ciencia como una empresa social compleja, es decir, no la reconoce como un entramado de “matrices disciplinarias.</a:t>
            </a:r>
          </a:p>
          <a:p>
            <a:pPr marL="457200" indent="-457200" algn="just">
              <a:buFontTx/>
              <a:buAutoNum type="arabicPeriod" startAt="8"/>
              <a:defRPr/>
            </a:pPr>
            <a:endParaRPr lang="es-ES" sz="2000">
              <a:effectLst>
                <a:outerShdw blurRad="38100" dist="38100" dir="2700000" algn="tl">
                  <a:srgbClr val="C0C0C0"/>
                </a:outerShdw>
              </a:effectLst>
              <a:latin typeface="Tahoma" pitchFamily="34" charset="0"/>
            </a:endParaRPr>
          </a:p>
          <a:p>
            <a:pPr marL="457200" indent="-457200" algn="just">
              <a:buFontTx/>
              <a:buAutoNum type="arabicPeriod" startAt="8"/>
              <a:defRPr/>
            </a:pPr>
            <a:r>
              <a:rPr lang="es-ES" sz="2000">
                <a:effectLst>
                  <a:outerShdw blurRad="38100" dist="38100" dir="2700000" algn="tl">
                    <a:srgbClr val="C0C0C0"/>
                  </a:outerShdw>
                </a:effectLst>
                <a:latin typeface="Tahoma" pitchFamily="34" charset="0"/>
              </a:rPr>
              <a:t>Ha rechazado abierta o encubiertamente a la Filosofía por falta de significatividad .</a:t>
            </a:r>
          </a:p>
          <a:p>
            <a:pPr marL="457200" indent="-457200" algn="just">
              <a:defRPr/>
            </a:pPr>
            <a:endParaRPr lang="es-ES" sz="2000">
              <a:effectLst>
                <a:outerShdw blurRad="38100" dist="38100" dir="2700000" algn="tl">
                  <a:srgbClr val="C0C0C0"/>
                </a:outerShdw>
              </a:effectLst>
              <a:latin typeface="Tahoma" pitchFamily="34" charset="0"/>
            </a:endParaRPr>
          </a:p>
        </p:txBody>
      </p:sp>
      <p:sp>
        <p:nvSpPr>
          <p:cNvPr id="18436" name="WordArt 4"/>
          <p:cNvSpPr>
            <a:spLocks noChangeArrowheads="1" noChangeShapeType="1" noTextEdit="1"/>
          </p:cNvSpPr>
          <p:nvPr/>
        </p:nvSpPr>
        <p:spPr bwMode="auto">
          <a:xfrm>
            <a:off x="1116013" y="476250"/>
            <a:ext cx="6624637" cy="650875"/>
          </a:xfrm>
          <a:prstGeom prst="rect">
            <a:avLst/>
          </a:prstGeom>
        </p:spPr>
        <p:txBody>
          <a:bodyPr wrap="none" fromWordArt="1">
            <a:prstTxWarp prst="textPlain">
              <a:avLst>
                <a:gd name="adj" fmla="val 50000"/>
              </a:avLst>
            </a:prstTxWarp>
          </a:bodyPr>
          <a:lstStyle/>
          <a:p>
            <a:pPr algn="ctr"/>
            <a:r>
              <a:rPr lang="es-CO" sz="2000" kern="10">
                <a:ln w="9525">
                  <a:solidFill>
                    <a:srgbClr val="000000"/>
                  </a:solidFill>
                  <a:round/>
                  <a:headEnd type="none" w="sm" len="sm"/>
                  <a:tailEnd type="none" w="sm" len="sm"/>
                </a:ln>
                <a:solidFill>
                  <a:schemeClr val="hlink"/>
                </a:solidFill>
                <a:latin typeface="Arial Black"/>
              </a:rPr>
              <a:t>Razgos característicos del circulo de Viena</a:t>
            </a:r>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785938"/>
            <a:ext cx="14795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8438" name="Picture 3" descr="E:\Mis imágenes\Univer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789363"/>
            <a:ext cx="1582737"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221805"/>
      </p:ext>
    </p:extLst>
  </p:cSld>
  <p:clrMapOvr>
    <a:masterClrMapping/>
  </p:clrMapOvr>
  <p:transition spd="slow">
    <p:blind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pPr>
              <a:defRPr/>
            </a:pPr>
            <a:fld id="{E4D9AE0C-8D3E-4C21-A327-892DAFAFCDD2}" type="slidenum">
              <a:rPr lang="es-ES"/>
              <a:pPr>
                <a:defRPr/>
              </a:pPr>
              <a:t>52</a:t>
            </a:fld>
            <a:endParaRPr lang="es-ES"/>
          </a:p>
        </p:txBody>
      </p:sp>
      <p:sp>
        <p:nvSpPr>
          <p:cNvPr id="19459" name="Rectangle 2"/>
          <p:cNvSpPr>
            <a:spLocks noChangeArrowheads="1"/>
          </p:cNvSpPr>
          <p:nvPr/>
        </p:nvSpPr>
        <p:spPr bwMode="auto">
          <a:xfrm>
            <a:off x="2268538" y="1887538"/>
            <a:ext cx="619125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marL="457200" indent="-457200" algn="just"/>
            <a:r>
              <a:rPr lang="es-ES">
                <a:latin typeface="Tahoma" pitchFamily="34" charset="0"/>
              </a:rPr>
              <a:t>10.	Promueve el Mito de la ciencia benefactora, con un optimismo ingenuo en el poder de la ciencia y la tecnología: </a:t>
            </a:r>
          </a:p>
          <a:p>
            <a:pPr marL="457200" indent="-457200" algn="just"/>
            <a:r>
              <a:rPr lang="es-ES">
                <a:latin typeface="Tahoma" pitchFamily="34" charset="0"/>
              </a:rPr>
              <a:t>	</a:t>
            </a:r>
          </a:p>
          <a:p>
            <a:pPr marL="457200" indent="-457200" algn="just"/>
            <a:endParaRPr lang="es-ES">
              <a:latin typeface="Tahoma" pitchFamily="34" charset="0"/>
            </a:endParaRPr>
          </a:p>
          <a:p>
            <a:pPr marL="457200" indent="-457200" algn="just"/>
            <a:r>
              <a:rPr lang="es-ES">
                <a:latin typeface="Tahoma" pitchFamily="34" charset="0"/>
              </a:rPr>
              <a:t>	</a:t>
            </a:r>
          </a:p>
          <a:p>
            <a:pPr marL="457200" indent="-457200" algn="just"/>
            <a:endParaRPr lang="es-ES">
              <a:latin typeface="Tahoma" pitchFamily="34" charset="0"/>
            </a:endParaRPr>
          </a:p>
          <a:p>
            <a:pPr marL="457200" indent="-457200" algn="just"/>
            <a:endParaRPr lang="es-ES">
              <a:latin typeface="Tahoma" pitchFamily="34" charset="0"/>
            </a:endParaRPr>
          </a:p>
          <a:p>
            <a:pPr marL="457200" indent="-457200" algn="just"/>
            <a:endParaRPr lang="es-CO" sz="1400" b="1"/>
          </a:p>
          <a:p>
            <a:pPr marL="457200" indent="-457200" algn="just"/>
            <a:r>
              <a:rPr lang="es-ES">
                <a:latin typeface="Tahoma" pitchFamily="34" charset="0"/>
              </a:rPr>
              <a:t>11. Promueve la separación (disyunción), arbitraria y burocrática incomunicación de las llamadas ciencias naturales y sociales: Mito de las dos culturas.</a:t>
            </a:r>
          </a:p>
          <a:p>
            <a:pPr marL="457200" indent="-457200" algn="just"/>
            <a:endParaRPr lang="es-ES">
              <a:latin typeface="Tahoma" pitchFamily="34" charset="0"/>
            </a:endParaRPr>
          </a:p>
          <a:p>
            <a:pPr marL="457200" indent="-457200" algn="just"/>
            <a:r>
              <a:rPr lang="es-CO">
                <a:latin typeface="Tahoma" pitchFamily="34" charset="0"/>
              </a:rPr>
              <a:t>	</a:t>
            </a:r>
            <a:endParaRPr lang="es-ES">
              <a:latin typeface="Tahoma" pitchFamily="34" charset="0"/>
            </a:endParaRPr>
          </a:p>
        </p:txBody>
      </p:sp>
      <p:sp>
        <p:nvSpPr>
          <p:cNvPr id="19460" name="WordArt 7"/>
          <p:cNvSpPr>
            <a:spLocks noChangeArrowheads="1" noChangeShapeType="1" noTextEdit="1"/>
          </p:cNvSpPr>
          <p:nvPr/>
        </p:nvSpPr>
        <p:spPr bwMode="auto">
          <a:xfrm>
            <a:off x="1116013" y="476250"/>
            <a:ext cx="6624637" cy="650875"/>
          </a:xfrm>
          <a:prstGeom prst="rect">
            <a:avLst/>
          </a:prstGeom>
        </p:spPr>
        <p:txBody>
          <a:bodyPr wrap="none" fromWordArt="1">
            <a:prstTxWarp prst="textPlain">
              <a:avLst>
                <a:gd name="adj" fmla="val 50000"/>
              </a:avLst>
            </a:prstTxWarp>
          </a:bodyPr>
          <a:lstStyle/>
          <a:p>
            <a:pPr algn="ctr"/>
            <a:r>
              <a:rPr lang="es-CO" sz="2000" kern="10">
                <a:ln w="9525">
                  <a:solidFill>
                    <a:srgbClr val="000000"/>
                  </a:solidFill>
                  <a:round/>
                  <a:headEnd type="none" w="sm" len="sm"/>
                  <a:tailEnd type="none" w="sm" len="sm"/>
                </a:ln>
                <a:solidFill>
                  <a:schemeClr val="hlink"/>
                </a:solidFill>
                <a:latin typeface="Arial Black"/>
              </a:rPr>
              <a:t>Razgos característicos del circulo de Viena</a:t>
            </a:r>
          </a:p>
        </p:txBody>
      </p:sp>
      <p:sp>
        <p:nvSpPr>
          <p:cNvPr id="16392" name="Text Box 8"/>
          <p:cNvSpPr txBox="1">
            <a:spLocks noChangeArrowheads="1"/>
          </p:cNvSpPr>
          <p:nvPr/>
        </p:nvSpPr>
        <p:spPr bwMode="auto">
          <a:xfrm>
            <a:off x="2339975" y="3141663"/>
            <a:ext cx="6335713" cy="774700"/>
          </a:xfrm>
          <a:prstGeom prst="rect">
            <a:avLst/>
          </a:prstGeom>
          <a:solidFill>
            <a:srgbClr val="000066"/>
          </a:solidFill>
          <a:ln w="12700">
            <a:solidFill>
              <a:srgbClr val="66FFFF"/>
            </a:solidFill>
            <a:miter lim="800000"/>
            <a:headEnd type="none" w="sm" len="sm"/>
            <a:tailEnd type="none" w="sm" len="sm"/>
          </a:ln>
          <a:effectLst/>
        </p:spPr>
        <p:txBody>
          <a:bodyPr>
            <a:spAutoFit/>
          </a:bodyPr>
          <a:lstStyle/>
          <a:p>
            <a:pPr algn="just">
              <a:defRPr/>
            </a:pPr>
            <a:endParaRPr lang="es-ES" sz="1400" b="1">
              <a:latin typeface="Tahoma" pitchFamily="34" charset="0"/>
            </a:endParaRPr>
          </a:p>
          <a:p>
            <a:pPr algn="just">
              <a:defRPr/>
            </a:pPr>
            <a:r>
              <a:rPr lang="es-ES" sz="1600" b="1">
                <a:solidFill>
                  <a:schemeClr val="bg1"/>
                </a:solidFill>
                <a:effectLst>
                  <a:outerShdw blurRad="38100" dist="38100" dir="2700000" algn="tl">
                    <a:srgbClr val="000000"/>
                  </a:outerShdw>
                </a:effectLst>
                <a:latin typeface="Tahoma" pitchFamily="34" charset="0"/>
              </a:rPr>
              <a:t>Ciencia + Tecnología=Progreso económico=Progreso social</a:t>
            </a:r>
            <a:r>
              <a:rPr lang="es-ES" sz="1600" b="1">
                <a:latin typeface="Tahoma" pitchFamily="34" charset="0"/>
              </a:rPr>
              <a:t> </a:t>
            </a:r>
          </a:p>
          <a:p>
            <a:pPr algn="just">
              <a:defRPr/>
            </a:pPr>
            <a:r>
              <a:rPr lang="es-CO" sz="1400">
                <a:latin typeface="Arial" charset="0"/>
              </a:rPr>
              <a:t>	</a:t>
            </a:r>
            <a:endParaRPr lang="es-ES">
              <a:latin typeface="Arial" charset="0"/>
            </a:endParaRPr>
          </a:p>
        </p:txBody>
      </p:sp>
      <p:pic>
        <p:nvPicPr>
          <p:cNvPr id="19462" name="Picture 9" descr="Capiatalis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16113"/>
            <a:ext cx="13684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descr="ca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4005263"/>
            <a:ext cx="13668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089582"/>
      </p:ext>
    </p:extLst>
  </p:cSld>
  <p:clrMapOvr>
    <a:masterClrMapping/>
  </p:clrMapOvr>
  <p:transition spd="slow">
    <p:cover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txBox="1">
            <a:spLocks noGrp="1"/>
          </p:cNvSpPr>
          <p:nvPr/>
        </p:nvSpPr>
        <p:spPr>
          <a:xfrm>
            <a:off x="6553200" y="6356350"/>
            <a:ext cx="2133600" cy="365125"/>
          </a:xfrm>
          <a:prstGeom prst="rect">
            <a:avLst/>
          </a:prstGeom>
          <a:noFill/>
        </p:spPr>
        <p:txBody>
          <a:bodyPr anchor="ctr"/>
          <a:lstStyle/>
          <a:p>
            <a:pPr algn="r">
              <a:defRPr/>
            </a:pPr>
            <a:fld id="{31538972-FEF7-497F-B5D8-C8AE3899BAC5}" type="slidenum">
              <a:rPr lang="es-ES" sz="1200">
                <a:solidFill>
                  <a:schemeClr val="tx1">
                    <a:tint val="75000"/>
                  </a:schemeClr>
                </a:solidFill>
                <a:latin typeface="Arial" charset="0"/>
              </a:rPr>
              <a:pPr algn="r">
                <a:defRPr/>
              </a:pPr>
              <a:t>53</a:t>
            </a:fld>
            <a:endParaRPr lang="es-ES" sz="1200">
              <a:solidFill>
                <a:schemeClr val="tx1">
                  <a:tint val="75000"/>
                </a:schemeClr>
              </a:solidFill>
              <a:latin typeface="Arial" charset="0"/>
            </a:endParaRPr>
          </a:p>
        </p:txBody>
      </p:sp>
      <p:sp>
        <p:nvSpPr>
          <p:cNvPr id="20483" name="Rectangle 4"/>
          <p:cNvSpPr>
            <a:spLocks noChangeArrowheads="1"/>
          </p:cNvSpPr>
          <p:nvPr/>
        </p:nvSpPr>
        <p:spPr bwMode="auto">
          <a:xfrm>
            <a:off x="2195513" y="2205038"/>
            <a:ext cx="6264275"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marL="703263" indent="-342900" algn="just">
              <a:buFontTx/>
              <a:buAutoNum type="arabicPeriod" startAt="12"/>
            </a:pPr>
            <a:r>
              <a:rPr lang="es-ES" sz="2200">
                <a:latin typeface="Tahoma" pitchFamily="34" charset="0"/>
              </a:rPr>
              <a:t>  Ha tratado de buscar un lenguaje (lógico)   	perfecto para el viejo sueño de la  	integración 	del saber en una ciencia 	unificada. </a:t>
            </a:r>
          </a:p>
          <a:p>
            <a:pPr marL="703263" indent="-342900" algn="just"/>
            <a:endParaRPr lang="es-ES" sz="2200">
              <a:latin typeface="Tahoma" pitchFamily="34" charset="0"/>
            </a:endParaRPr>
          </a:p>
          <a:p>
            <a:pPr marL="703263" indent="-342900" algn="just"/>
            <a:endParaRPr lang="es-ES" sz="2200">
              <a:latin typeface="Tahoma" pitchFamily="34" charset="0"/>
            </a:endParaRPr>
          </a:p>
          <a:p>
            <a:pPr marL="703263" indent="-342900" algn="just"/>
            <a:r>
              <a:rPr lang="es-ES" sz="2200">
                <a:latin typeface="Tahoma" pitchFamily="34" charset="0"/>
              </a:rPr>
              <a:t>13.	Asume en definitiva una actitud 	cientificista, expresada en la idea de la 	neutralidad ideológica de la ciencia. </a:t>
            </a:r>
          </a:p>
          <a:p>
            <a:pPr marL="703263" indent="-342900" algn="just"/>
            <a:endParaRPr lang="es-ES" sz="2200"/>
          </a:p>
        </p:txBody>
      </p:sp>
      <p:sp>
        <p:nvSpPr>
          <p:cNvPr id="20484" name="WordArt 5"/>
          <p:cNvSpPr>
            <a:spLocks noChangeArrowheads="1" noChangeShapeType="1" noTextEdit="1"/>
          </p:cNvSpPr>
          <p:nvPr/>
        </p:nvSpPr>
        <p:spPr bwMode="auto">
          <a:xfrm>
            <a:off x="1476375" y="765175"/>
            <a:ext cx="6624638" cy="650875"/>
          </a:xfrm>
          <a:prstGeom prst="rect">
            <a:avLst/>
          </a:prstGeom>
        </p:spPr>
        <p:txBody>
          <a:bodyPr wrap="none" fromWordArt="1">
            <a:prstTxWarp prst="textPlain">
              <a:avLst>
                <a:gd name="adj" fmla="val 50000"/>
              </a:avLst>
            </a:prstTxWarp>
          </a:bodyPr>
          <a:lstStyle/>
          <a:p>
            <a:pPr algn="ctr"/>
            <a:r>
              <a:rPr lang="es-CO" sz="2000" kern="10">
                <a:ln w="9525">
                  <a:solidFill>
                    <a:srgbClr val="000000"/>
                  </a:solidFill>
                  <a:round/>
                  <a:headEnd type="none" w="sm" len="sm"/>
                  <a:tailEnd type="none" w="sm" len="sm"/>
                </a:ln>
                <a:solidFill>
                  <a:schemeClr val="hlink"/>
                </a:solidFill>
                <a:latin typeface="Arial Black"/>
              </a:rPr>
              <a:t>Razgos característicos del circulo de Viena</a:t>
            </a:r>
          </a:p>
        </p:txBody>
      </p:sp>
      <p:pic>
        <p:nvPicPr>
          <p:cNvPr id="20485" name="Picture 6" descr="6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133600"/>
            <a:ext cx="208756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304487"/>
      </p:ext>
    </p:extLst>
  </p:cSld>
  <p:clrMapOvr>
    <a:masterClrMapping/>
  </p:clrMapOvr>
  <p:transition spd="slow">
    <p:cover dir="l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nvSpPr>
        <p:spPr bwMode="auto">
          <a:xfrm>
            <a:off x="0" y="2947988"/>
            <a:ext cx="184150" cy="457200"/>
          </a:xfrm>
          <a:prstGeom prst="rect">
            <a:avLst/>
          </a:prstGeom>
          <a:noFill/>
          <a:ln w="9525">
            <a:noFill/>
            <a:miter lim="800000"/>
            <a:headEnd/>
            <a:tailEnd/>
          </a:ln>
          <a:effectLst/>
        </p:spPr>
        <p:txBody>
          <a:bodyPr wrap="none" anchor="ctr">
            <a:spAutoFit/>
          </a:bodyPr>
          <a:lstStyle/>
          <a:p>
            <a:pPr>
              <a:defRPr/>
            </a:pPr>
            <a:endParaRPr lang="es-ES_tradnl" sz="2400">
              <a:effectLst>
                <a:outerShdw blurRad="38100" dist="38100" dir="2700000" algn="tl">
                  <a:srgbClr val="C0C0C0"/>
                </a:outerShdw>
              </a:effectLst>
              <a:latin typeface="Maiandra GD" pitchFamily="34" charset="0"/>
            </a:endParaRPr>
          </a:p>
        </p:txBody>
      </p:sp>
      <p:sp>
        <p:nvSpPr>
          <p:cNvPr id="2051" name="Line 10"/>
          <p:cNvSpPr>
            <a:spLocks noChangeShapeType="1"/>
          </p:cNvSpPr>
          <p:nvPr/>
        </p:nvSpPr>
        <p:spPr bwMode="auto">
          <a:xfrm>
            <a:off x="0" y="1268413"/>
            <a:ext cx="9144000" cy="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2" name="WordArt 12"/>
          <p:cNvSpPr>
            <a:spLocks noChangeArrowheads="1" noChangeShapeType="1" noTextEdit="1"/>
          </p:cNvSpPr>
          <p:nvPr/>
        </p:nvSpPr>
        <p:spPr bwMode="auto">
          <a:xfrm>
            <a:off x="1042988" y="765175"/>
            <a:ext cx="7600950" cy="863600"/>
          </a:xfrm>
          <a:prstGeom prst="rect">
            <a:avLst/>
          </a:prstGeom>
        </p:spPr>
        <p:txBody>
          <a:bodyPr wrap="none" fromWordArt="1">
            <a:prstTxWarp prst="textPlain">
              <a:avLst>
                <a:gd name="adj" fmla="val 50000"/>
              </a:avLst>
            </a:prstTxWarp>
          </a:bodyPr>
          <a:lstStyle/>
          <a:p>
            <a:pPr algn="ctr"/>
            <a:r>
              <a:rPr lang="es-CO" sz="2000" b="1" kern="10">
                <a:ln w="9525">
                  <a:solidFill>
                    <a:srgbClr val="000000"/>
                  </a:solidFill>
                  <a:round/>
                  <a:headEnd/>
                  <a:tailEnd/>
                </a:ln>
                <a:solidFill>
                  <a:schemeClr val="tx2"/>
                </a:solidFill>
                <a:latin typeface="Arial Black"/>
              </a:rPr>
              <a:t>EL FALSACIONISMO DE KARL POPPER</a:t>
            </a:r>
          </a:p>
        </p:txBody>
      </p:sp>
      <p:pic>
        <p:nvPicPr>
          <p:cNvPr id="2055" name="Picture 14" descr="Charles_Popp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995487"/>
            <a:ext cx="2303462" cy="337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15"/>
          <p:cNvSpPr txBox="1">
            <a:spLocks noChangeArrowheads="1"/>
          </p:cNvSpPr>
          <p:nvPr/>
        </p:nvSpPr>
        <p:spPr bwMode="auto">
          <a:xfrm>
            <a:off x="3903663" y="2513013"/>
            <a:ext cx="1173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CO"/>
          </a:p>
        </p:txBody>
      </p:sp>
      <p:sp>
        <p:nvSpPr>
          <p:cNvPr id="2057" name="Rectangle 16"/>
          <p:cNvSpPr>
            <a:spLocks noChangeArrowheads="1"/>
          </p:cNvSpPr>
          <p:nvPr/>
        </p:nvSpPr>
        <p:spPr bwMode="auto">
          <a:xfrm>
            <a:off x="3347864" y="2879725"/>
            <a:ext cx="5183188"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r>
              <a:rPr lang="en-US" sz="1600" dirty="0" err="1"/>
              <a:t>Sólo</a:t>
            </a:r>
            <a:r>
              <a:rPr lang="en-US" sz="1600" dirty="0"/>
              <a:t> el </a:t>
            </a:r>
            <a:r>
              <a:rPr lang="en-US" sz="1600" dirty="0" err="1"/>
              <a:t>reconocimiento</a:t>
            </a:r>
            <a:r>
              <a:rPr lang="en-US" sz="1600" dirty="0"/>
              <a:t> de la </a:t>
            </a:r>
            <a:r>
              <a:rPr lang="en-US" sz="1600" dirty="0" err="1"/>
              <a:t>verdad</a:t>
            </a:r>
            <a:r>
              <a:rPr lang="en-US" sz="1600" dirty="0"/>
              <a:t> </a:t>
            </a:r>
            <a:r>
              <a:rPr lang="en-US" sz="1600" dirty="0" err="1"/>
              <a:t>nos</a:t>
            </a:r>
            <a:r>
              <a:rPr lang="en-US" sz="1600" dirty="0"/>
              <a:t> </a:t>
            </a:r>
            <a:r>
              <a:rPr lang="en-US" sz="1600" dirty="0" err="1"/>
              <a:t>permite</a:t>
            </a:r>
            <a:r>
              <a:rPr lang="en-US" sz="1600" dirty="0"/>
              <a:t> </a:t>
            </a:r>
            <a:r>
              <a:rPr lang="en-US" sz="1600" dirty="0" err="1"/>
              <a:t>hablar</a:t>
            </a:r>
            <a:r>
              <a:rPr lang="en-US" sz="1600" dirty="0"/>
              <a:t> con </a:t>
            </a:r>
            <a:r>
              <a:rPr lang="en-US" sz="1600" dirty="0" err="1"/>
              <a:t>sensatez</a:t>
            </a:r>
            <a:r>
              <a:rPr lang="en-US" sz="1600" dirty="0"/>
              <a:t> de </a:t>
            </a:r>
            <a:r>
              <a:rPr lang="en-US" sz="1600" dirty="0" err="1"/>
              <a:t>errores</a:t>
            </a:r>
            <a:r>
              <a:rPr lang="en-US" sz="1600" dirty="0"/>
              <a:t> y de </a:t>
            </a:r>
            <a:r>
              <a:rPr lang="en-US" sz="1600" dirty="0" err="1"/>
              <a:t>crítica</a:t>
            </a:r>
            <a:r>
              <a:rPr lang="en-US" sz="1600" dirty="0"/>
              <a:t> </a:t>
            </a:r>
            <a:r>
              <a:rPr lang="en-US" sz="1600" dirty="0" err="1"/>
              <a:t>racional</a:t>
            </a:r>
            <a:r>
              <a:rPr lang="en-US" sz="1600" dirty="0"/>
              <a:t>, y </a:t>
            </a:r>
            <a:r>
              <a:rPr lang="en-US" sz="1600" dirty="0" err="1"/>
              <a:t>hace</a:t>
            </a:r>
            <a:r>
              <a:rPr lang="en-US" sz="1600" dirty="0"/>
              <a:t> </a:t>
            </a:r>
            <a:r>
              <a:rPr lang="en-US" sz="1600" dirty="0" err="1"/>
              <a:t>posible</a:t>
            </a:r>
            <a:r>
              <a:rPr lang="en-US" sz="1600" dirty="0"/>
              <a:t> la </a:t>
            </a:r>
            <a:r>
              <a:rPr lang="en-US" sz="1600" dirty="0" err="1"/>
              <a:t>discusión</a:t>
            </a:r>
            <a:r>
              <a:rPr lang="en-US" sz="1600" dirty="0"/>
              <a:t> </a:t>
            </a:r>
            <a:r>
              <a:rPr lang="en-US" sz="1600" dirty="0" err="1"/>
              <a:t>racional</a:t>
            </a:r>
            <a:r>
              <a:rPr lang="en-US" sz="1600" dirty="0"/>
              <a:t>, vale </a:t>
            </a:r>
            <a:r>
              <a:rPr lang="en-US" sz="1600" dirty="0" err="1"/>
              <a:t>decir</a:t>
            </a:r>
            <a:r>
              <a:rPr lang="en-US" sz="1600" dirty="0"/>
              <a:t>, la </a:t>
            </a:r>
            <a:r>
              <a:rPr lang="en-US" sz="1600" dirty="0" err="1"/>
              <a:t>discusión</a:t>
            </a:r>
            <a:r>
              <a:rPr lang="en-US" sz="1600" dirty="0"/>
              <a:t> </a:t>
            </a:r>
            <a:r>
              <a:rPr lang="en-US" sz="1600" dirty="0" err="1"/>
              <a:t>crítica</a:t>
            </a:r>
            <a:r>
              <a:rPr lang="en-US" sz="1600" dirty="0"/>
              <a:t> en </a:t>
            </a:r>
            <a:r>
              <a:rPr lang="en-US" sz="1600" dirty="0" err="1"/>
              <a:t>busca</a:t>
            </a:r>
            <a:r>
              <a:rPr lang="en-US" sz="1600" dirty="0"/>
              <a:t> de </a:t>
            </a:r>
            <a:r>
              <a:rPr lang="en-US" sz="1600" dirty="0" err="1"/>
              <a:t>errores</a:t>
            </a:r>
            <a:r>
              <a:rPr lang="en-US" sz="1600" dirty="0"/>
              <a:t> con el </a:t>
            </a:r>
            <a:r>
              <a:rPr lang="en-US" sz="1600" dirty="0" err="1"/>
              <a:t>serio</a:t>
            </a:r>
            <a:r>
              <a:rPr lang="en-US" sz="1600" dirty="0"/>
              <a:t> </a:t>
            </a:r>
            <a:r>
              <a:rPr lang="en-US" sz="1600" dirty="0" err="1"/>
              <a:t>propósito</a:t>
            </a:r>
            <a:r>
              <a:rPr lang="en-US" sz="1600" dirty="0"/>
              <a:t> de </a:t>
            </a:r>
            <a:r>
              <a:rPr lang="en-US" sz="1600" dirty="0" err="1"/>
              <a:t>eliminar</a:t>
            </a:r>
            <a:r>
              <a:rPr lang="en-US" sz="1600" dirty="0"/>
              <a:t> la mayor </a:t>
            </a:r>
            <a:r>
              <a:rPr lang="en-US" sz="1600" dirty="0" err="1"/>
              <a:t>cantidad</a:t>
            </a:r>
            <a:r>
              <a:rPr lang="en-US" sz="1600" dirty="0"/>
              <a:t> de </a:t>
            </a:r>
            <a:r>
              <a:rPr lang="en-US" sz="1600" dirty="0" err="1"/>
              <a:t>éstos</a:t>
            </a:r>
            <a:r>
              <a:rPr lang="en-US" sz="1600" dirty="0"/>
              <a:t> </a:t>
            </a:r>
            <a:r>
              <a:rPr lang="en-US" sz="1600" dirty="0" err="1"/>
              <a:t>que</a:t>
            </a:r>
            <a:r>
              <a:rPr lang="en-US" sz="1600" dirty="0"/>
              <a:t> </a:t>
            </a:r>
            <a:r>
              <a:rPr lang="en-US" sz="1600" dirty="0" err="1"/>
              <a:t>podamos</a:t>
            </a:r>
            <a:r>
              <a:rPr lang="en-US" sz="1600" dirty="0"/>
              <a:t>, </a:t>
            </a:r>
            <a:r>
              <a:rPr lang="en-US" sz="1600" dirty="0" err="1"/>
              <a:t>para</a:t>
            </a:r>
            <a:r>
              <a:rPr lang="en-US" sz="1600" dirty="0"/>
              <a:t> </a:t>
            </a:r>
            <a:r>
              <a:rPr lang="en-US" sz="1600" dirty="0" err="1"/>
              <a:t>acercarnos</a:t>
            </a:r>
            <a:r>
              <a:rPr lang="en-US" sz="1600" dirty="0"/>
              <a:t> </a:t>
            </a:r>
            <a:r>
              <a:rPr lang="en-US" sz="1600" dirty="0" err="1"/>
              <a:t>más</a:t>
            </a:r>
            <a:r>
              <a:rPr lang="en-US" sz="1600" dirty="0"/>
              <a:t> a la </a:t>
            </a:r>
            <a:r>
              <a:rPr lang="en-US" sz="1600" dirty="0" err="1"/>
              <a:t>verdad</a:t>
            </a:r>
            <a:r>
              <a:rPr lang="en-US" sz="1600" dirty="0"/>
              <a:t>. </a:t>
            </a:r>
          </a:p>
          <a:p>
            <a:pPr algn="just" eaLnBrk="0" hangingPunct="0"/>
            <a:endParaRPr lang="en-US" sz="1600" dirty="0"/>
          </a:p>
          <a:p>
            <a:pPr algn="r" eaLnBrk="0" hangingPunct="0"/>
            <a:r>
              <a:rPr lang="en-US" sz="1600" dirty="0"/>
              <a:t>K. Popper</a:t>
            </a:r>
          </a:p>
        </p:txBody>
      </p:sp>
    </p:spTree>
    <p:extLst>
      <p:ext uri="{BB962C8B-B14F-4D97-AF65-F5344CB8AC3E}">
        <p14:creationId xmlns:p14="http://schemas.microsoft.com/office/powerpoint/2010/main" val="689752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484438" y="2635250"/>
            <a:ext cx="6210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just"/>
            <a:endParaRPr lang="es-CO" sz="1900"/>
          </a:p>
        </p:txBody>
      </p:sp>
      <p:sp>
        <p:nvSpPr>
          <p:cNvPr id="3075" name="Rectangle 6"/>
          <p:cNvSpPr>
            <a:spLocks noChangeArrowheads="1"/>
          </p:cNvSpPr>
          <p:nvPr/>
        </p:nvSpPr>
        <p:spPr bwMode="auto">
          <a:xfrm>
            <a:off x="2411413" y="3706813"/>
            <a:ext cx="5675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a:t>.</a:t>
            </a:r>
          </a:p>
          <a:p>
            <a:pPr algn="just"/>
            <a:endParaRPr lang="es-ES">
              <a:latin typeface="Tahoma" pitchFamily="34" charset="0"/>
            </a:endParaRPr>
          </a:p>
        </p:txBody>
      </p:sp>
      <p:sp>
        <p:nvSpPr>
          <p:cNvPr id="3076" name="WordArt 9"/>
          <p:cNvSpPr>
            <a:spLocks noChangeArrowheads="1" noChangeShapeType="1" noTextEdit="1"/>
          </p:cNvSpPr>
          <p:nvPr/>
        </p:nvSpPr>
        <p:spPr bwMode="auto">
          <a:xfrm>
            <a:off x="1042988" y="836613"/>
            <a:ext cx="7273925" cy="641350"/>
          </a:xfrm>
          <a:prstGeom prst="rect">
            <a:avLst/>
          </a:prstGeom>
        </p:spPr>
        <p:txBody>
          <a:bodyPr wrap="none" fromWordArt="1">
            <a:prstTxWarp prst="textPlain">
              <a:avLst>
                <a:gd name="adj" fmla="val 50000"/>
              </a:avLst>
            </a:prstTxWarp>
          </a:bodyPr>
          <a:lstStyle/>
          <a:p>
            <a:pPr algn="ctr"/>
            <a:r>
              <a:rPr lang="es-CO" sz="2400" kern="10">
                <a:ln w="9525">
                  <a:solidFill>
                    <a:srgbClr val="000000"/>
                  </a:solidFill>
                  <a:round/>
                  <a:headEnd/>
                  <a:tailEnd/>
                </a:ln>
                <a:latin typeface="Arial Black"/>
              </a:rPr>
              <a:t>Categorías conceptuales sobre las que trabaja Popper</a:t>
            </a:r>
          </a:p>
        </p:txBody>
      </p:sp>
      <p:sp>
        <p:nvSpPr>
          <p:cNvPr id="3077" name="Rectangle 5"/>
          <p:cNvSpPr>
            <a:spLocks noChangeArrowheads="1"/>
          </p:cNvSpPr>
          <p:nvPr/>
        </p:nvSpPr>
        <p:spPr bwMode="auto">
          <a:xfrm>
            <a:off x="3000375" y="2357438"/>
            <a:ext cx="528637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buFontTx/>
              <a:buAutoNum type="arabicPeriod"/>
            </a:pPr>
            <a:r>
              <a:rPr lang="es-ES">
                <a:latin typeface="Tahoma" pitchFamily="34" charset="0"/>
              </a:rPr>
              <a:t>El racionalismo crítico</a:t>
            </a:r>
          </a:p>
          <a:p>
            <a:pPr marL="342900" indent="-342900" algn="just">
              <a:buFontTx/>
              <a:buAutoNum type="arabicPeriod"/>
            </a:pPr>
            <a:r>
              <a:rPr lang="es-ES">
                <a:latin typeface="Tahoma" pitchFamily="34" charset="0"/>
              </a:rPr>
              <a:t>Crítica al inductivismo (el problema de Hume)</a:t>
            </a:r>
          </a:p>
          <a:p>
            <a:pPr marL="342900" indent="-342900" algn="just">
              <a:buFontTx/>
              <a:buAutoNum type="arabicPeriod"/>
            </a:pPr>
            <a:r>
              <a:rPr lang="es-ES">
                <a:latin typeface="Tahoma" pitchFamily="34" charset="0"/>
              </a:rPr>
              <a:t>Crítica al principio verificacionista de la ciencia</a:t>
            </a:r>
          </a:p>
          <a:p>
            <a:pPr marL="342900" indent="-342900" algn="just">
              <a:buFontTx/>
              <a:buAutoNum type="arabicPeriod"/>
            </a:pPr>
            <a:r>
              <a:rPr lang="es-ES">
                <a:latin typeface="Tahoma" pitchFamily="34" charset="0"/>
              </a:rPr>
              <a:t>El criterio de demarcación</a:t>
            </a:r>
          </a:p>
          <a:p>
            <a:pPr marL="342900" indent="-342900" algn="just">
              <a:buFontTx/>
              <a:buAutoNum type="arabicPeriod"/>
            </a:pPr>
            <a:r>
              <a:rPr lang="es-ES">
                <a:latin typeface="Tahoma" pitchFamily="34" charset="0"/>
              </a:rPr>
              <a:t>El método de la falsación</a:t>
            </a:r>
          </a:p>
          <a:p>
            <a:pPr marL="342900" indent="-342900" algn="just">
              <a:buFontTx/>
              <a:buAutoNum type="arabicPeriod"/>
            </a:pPr>
            <a:r>
              <a:rPr lang="es-ES">
                <a:latin typeface="Tahoma" pitchFamily="34" charset="0"/>
              </a:rPr>
              <a:t>La verosimilitud</a:t>
            </a:r>
          </a:p>
          <a:p>
            <a:pPr marL="342900" indent="-342900" algn="just">
              <a:buFontTx/>
              <a:buAutoNum type="arabicPeriod"/>
            </a:pPr>
            <a:r>
              <a:rPr lang="es-ES">
                <a:latin typeface="Tahoma" pitchFamily="34" charset="0"/>
              </a:rPr>
              <a:t>La objetividad y la supremacía de la teoría</a:t>
            </a:r>
          </a:p>
          <a:p>
            <a:pPr marL="342900" indent="-342900" algn="just">
              <a:buFontTx/>
              <a:buAutoNum type="arabicPeriod"/>
            </a:pPr>
            <a:r>
              <a:rPr lang="es-ES">
                <a:latin typeface="Tahoma" pitchFamily="34" charset="0"/>
              </a:rPr>
              <a:t>La teoría de los tres mundos</a:t>
            </a:r>
          </a:p>
          <a:p>
            <a:pPr marL="342900" indent="-342900" algn="just"/>
            <a:endParaRPr lang="es-ES" sz="2100">
              <a:latin typeface="Tahoma" pitchFamily="34" charset="0"/>
            </a:endParaRP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2143125"/>
            <a:ext cx="1714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931746"/>
      </p:ext>
    </p:extLst>
  </p:cSld>
  <p:clrMapOvr>
    <a:masterClrMapping/>
  </p:clrMapOvr>
  <p:transition>
    <p:randomBa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484438" y="2635250"/>
            <a:ext cx="6210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just"/>
            <a:endParaRPr lang="es-CO" sz="1900"/>
          </a:p>
        </p:txBody>
      </p:sp>
      <p:sp>
        <p:nvSpPr>
          <p:cNvPr id="4099" name="Rectangle 6"/>
          <p:cNvSpPr>
            <a:spLocks noChangeArrowheads="1"/>
          </p:cNvSpPr>
          <p:nvPr/>
        </p:nvSpPr>
        <p:spPr bwMode="auto">
          <a:xfrm>
            <a:off x="2411413" y="3706813"/>
            <a:ext cx="5675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a:t>.</a:t>
            </a:r>
          </a:p>
          <a:p>
            <a:pPr algn="just"/>
            <a:endParaRPr lang="es-ES">
              <a:latin typeface="Tahoma" pitchFamily="34" charset="0"/>
            </a:endParaRPr>
          </a:p>
        </p:txBody>
      </p:sp>
      <p:sp>
        <p:nvSpPr>
          <p:cNvPr id="4100" name="WordArt 9"/>
          <p:cNvSpPr>
            <a:spLocks noChangeArrowheads="1" noChangeShapeType="1" noTextEdit="1"/>
          </p:cNvSpPr>
          <p:nvPr/>
        </p:nvSpPr>
        <p:spPr bwMode="auto">
          <a:xfrm>
            <a:off x="1000125" y="500063"/>
            <a:ext cx="7273925" cy="498475"/>
          </a:xfrm>
          <a:prstGeom prst="rect">
            <a:avLst/>
          </a:prstGeom>
        </p:spPr>
        <p:txBody>
          <a:bodyPr wrap="none" fromWordArt="1">
            <a:prstTxWarp prst="textPlain">
              <a:avLst>
                <a:gd name="adj" fmla="val 50000"/>
              </a:avLst>
            </a:prstTxWarp>
          </a:bodyPr>
          <a:lstStyle/>
          <a:p>
            <a:pPr algn="ctr"/>
            <a:r>
              <a:rPr lang="es-CO" sz="2400" kern="10">
                <a:ln w="9525">
                  <a:solidFill>
                    <a:srgbClr val="000000"/>
                  </a:solidFill>
                  <a:round/>
                  <a:headEnd/>
                  <a:tailEnd/>
                </a:ln>
                <a:latin typeface="Arial Black"/>
              </a:rPr>
              <a:t>El racionalismo crítico</a:t>
            </a:r>
          </a:p>
        </p:txBody>
      </p:sp>
      <p:sp>
        <p:nvSpPr>
          <p:cNvPr id="4101" name="Rectangle 5"/>
          <p:cNvSpPr>
            <a:spLocks noChangeArrowheads="1"/>
          </p:cNvSpPr>
          <p:nvPr/>
        </p:nvSpPr>
        <p:spPr bwMode="auto">
          <a:xfrm>
            <a:off x="2916238" y="1412875"/>
            <a:ext cx="5400675" cy="4486275"/>
          </a:xfrm>
          <a:prstGeom prst="rect">
            <a:avLst/>
          </a:prstGeom>
          <a:noFill/>
          <a:ln w="9525">
            <a:noFill/>
            <a:miter lim="800000"/>
            <a:headEnd/>
            <a:tailEnd/>
          </a:ln>
        </p:spPr>
        <p:txBody>
          <a:bodyPr>
            <a:spAutoFit/>
          </a:bodyPr>
          <a:lstStyle/>
          <a:p>
            <a:pPr algn="just">
              <a:defRPr/>
            </a:pPr>
            <a:r>
              <a:rPr lang="es-ES_tradnl">
                <a:latin typeface="Tahoma" pitchFamily="34" charset="0"/>
              </a:rPr>
              <a:t>Popper critica la idea de que el conocimiento estaría garantizado por el recurso a unos criterios seguros y definitivos de la verdad, (evidencia, ideas claras y distintas, verificación y autoridad, etc.). Todo esto viene a crear nuevas formas de </a:t>
            </a:r>
            <a:r>
              <a:rPr lang="es-ES_tradnl" b="1" u="sng">
                <a:effectLst>
                  <a:outerShdw blurRad="38100" dist="38100" dir="2700000" algn="tl">
                    <a:srgbClr val="C0C0C0"/>
                  </a:outerShdw>
                </a:effectLst>
                <a:latin typeface="Tahoma" pitchFamily="34" charset="0"/>
              </a:rPr>
              <a:t>"autoritarismo</a:t>
            </a:r>
            <a:r>
              <a:rPr lang="es-ES_tradnl" b="1">
                <a:effectLst>
                  <a:outerShdw blurRad="38100" dist="38100" dir="2700000" algn="tl">
                    <a:srgbClr val="C0C0C0"/>
                  </a:outerShdw>
                </a:effectLst>
                <a:latin typeface="Tahoma" pitchFamily="34" charset="0"/>
              </a:rPr>
              <a:t>",</a:t>
            </a:r>
            <a:r>
              <a:rPr lang="es-ES_tradnl">
                <a:latin typeface="Tahoma" pitchFamily="34" charset="0"/>
              </a:rPr>
              <a:t> que dan al conocimiento </a:t>
            </a:r>
            <a:r>
              <a:rPr lang="es-ES_tradnl" b="1" u="sng">
                <a:effectLst>
                  <a:outerShdw blurRad="38100" dist="38100" dir="2700000" algn="tl">
                    <a:srgbClr val="C0C0C0"/>
                  </a:outerShdw>
                </a:effectLst>
                <a:latin typeface="Tahoma" pitchFamily="34" charset="0"/>
              </a:rPr>
              <a:t>una certeza casi "divina“.</a:t>
            </a:r>
          </a:p>
          <a:p>
            <a:pPr algn="just">
              <a:defRPr/>
            </a:pPr>
            <a:endParaRPr lang="es-ES_tradnl">
              <a:latin typeface="Tahoma" pitchFamily="34" charset="0"/>
            </a:endParaRPr>
          </a:p>
          <a:p>
            <a:pPr algn="just">
              <a:defRPr/>
            </a:pPr>
            <a:r>
              <a:rPr lang="es-ES_tradnl">
                <a:latin typeface="Tahoma" pitchFamily="34" charset="0"/>
              </a:rPr>
              <a:t> "Nuestro conocimiento tiene fuentes de todo tipo, pero ninguna de ellas tiene autoridad " (p.48). Toda fuente de conocimiento, es bienvenida </a:t>
            </a:r>
            <a:r>
              <a:rPr lang="es-ES_tradnl" b="1">
                <a:latin typeface="Tahoma" pitchFamily="34" charset="0"/>
              </a:rPr>
              <a:t>pero sometible a discusión crítica.</a:t>
            </a:r>
            <a:r>
              <a:rPr lang="es-ES_tradnl">
                <a:latin typeface="Tahoma" pitchFamily="34" charset="0"/>
              </a:rPr>
              <a:t> </a:t>
            </a:r>
          </a:p>
          <a:p>
            <a:pPr algn="just">
              <a:defRPr/>
            </a:pPr>
            <a:endParaRPr lang="es-ES_tradnl">
              <a:latin typeface="Tahoma" pitchFamily="34" charset="0"/>
            </a:endParaRPr>
          </a:p>
          <a:p>
            <a:pPr algn="just">
              <a:defRPr/>
            </a:pPr>
            <a:r>
              <a:rPr lang="es-ES_tradnl">
                <a:latin typeface="Tahoma" pitchFamily="34" charset="0"/>
              </a:rPr>
              <a:t>Absolutizar la evidencia, la experiencia, la razón, etc., equivale a mitificarlas. </a:t>
            </a:r>
            <a:r>
              <a:rPr lang="es-ES_tradnl" b="1">
                <a:latin typeface="Tahoma" pitchFamily="34" charset="0"/>
              </a:rPr>
              <a:t>El único modo de avanzar en la ciencia es la crítica.</a:t>
            </a:r>
            <a:r>
              <a:rPr lang="es-ES_tradnl">
                <a:latin typeface="Tahoma" pitchFamily="34" charset="0"/>
              </a:rPr>
              <a:t> </a:t>
            </a:r>
            <a:endParaRPr lang="es-ES">
              <a:latin typeface="Tahoma" pitchFamily="34" charset="0"/>
            </a:endParaRP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84313"/>
            <a:ext cx="1871663" cy="21590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716338"/>
            <a:ext cx="19431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497901"/>
      </p:ext>
    </p:extLst>
  </p:cSld>
  <p:clrMapOvr>
    <a:masterClrMapping/>
  </p:clrMapOvr>
  <p:transition>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484438" y="2635250"/>
            <a:ext cx="6210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just"/>
            <a:endParaRPr lang="es-CO" sz="1900"/>
          </a:p>
        </p:txBody>
      </p:sp>
      <p:sp>
        <p:nvSpPr>
          <p:cNvPr id="5123" name="Rectangle 6"/>
          <p:cNvSpPr>
            <a:spLocks noChangeArrowheads="1"/>
          </p:cNvSpPr>
          <p:nvPr/>
        </p:nvSpPr>
        <p:spPr bwMode="auto">
          <a:xfrm>
            <a:off x="2411413" y="3706813"/>
            <a:ext cx="5675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a:t>.</a:t>
            </a:r>
          </a:p>
          <a:p>
            <a:pPr algn="just"/>
            <a:endParaRPr lang="es-ES">
              <a:latin typeface="Tahoma" pitchFamily="34" charset="0"/>
            </a:endParaRPr>
          </a:p>
        </p:txBody>
      </p:sp>
      <p:sp>
        <p:nvSpPr>
          <p:cNvPr id="5124" name="WordArt 9"/>
          <p:cNvSpPr>
            <a:spLocks noChangeArrowheads="1" noChangeShapeType="1" noTextEdit="1"/>
          </p:cNvSpPr>
          <p:nvPr/>
        </p:nvSpPr>
        <p:spPr bwMode="auto">
          <a:xfrm>
            <a:off x="1042988" y="836613"/>
            <a:ext cx="7273925" cy="641350"/>
          </a:xfrm>
          <a:prstGeom prst="rect">
            <a:avLst/>
          </a:prstGeom>
        </p:spPr>
        <p:txBody>
          <a:bodyPr wrap="none" fromWordArt="1">
            <a:prstTxWarp prst="textPlain">
              <a:avLst>
                <a:gd name="adj" fmla="val 50000"/>
              </a:avLst>
            </a:prstTxWarp>
          </a:bodyPr>
          <a:lstStyle/>
          <a:p>
            <a:pPr algn="ctr"/>
            <a:r>
              <a:rPr lang="es-CO" sz="2400" kern="10">
                <a:ln w="9525">
                  <a:solidFill>
                    <a:srgbClr val="000000"/>
                  </a:solidFill>
                  <a:round/>
                  <a:headEnd/>
                  <a:tailEnd/>
                </a:ln>
                <a:latin typeface="Arial Black"/>
              </a:rPr>
              <a:t>La actitud dogmática de las teorías</a:t>
            </a:r>
          </a:p>
        </p:txBody>
      </p:sp>
      <p:sp>
        <p:nvSpPr>
          <p:cNvPr id="5125" name="Rectangle 5"/>
          <p:cNvSpPr>
            <a:spLocks noChangeArrowheads="1"/>
          </p:cNvSpPr>
          <p:nvPr/>
        </p:nvSpPr>
        <p:spPr bwMode="auto">
          <a:xfrm>
            <a:off x="2339975" y="2060575"/>
            <a:ext cx="5975350" cy="4094163"/>
          </a:xfrm>
          <a:prstGeom prst="rect">
            <a:avLst/>
          </a:prstGeom>
          <a:noFill/>
          <a:ln w="9525">
            <a:noFill/>
            <a:miter lim="800000"/>
            <a:headEnd/>
            <a:tailEnd/>
          </a:ln>
        </p:spPr>
        <p:txBody>
          <a:bodyPr>
            <a:spAutoFit/>
          </a:bodyPr>
          <a:lstStyle/>
          <a:p>
            <a:pPr algn="just">
              <a:defRPr/>
            </a:pPr>
            <a:r>
              <a:rPr lang="es-ES" sz="2000" dirty="0">
                <a:latin typeface="Tahoma" pitchFamily="34" charset="0"/>
              </a:rPr>
              <a:t>La actitud </a:t>
            </a:r>
            <a:r>
              <a:rPr lang="es-ES" sz="2000" b="1" dirty="0">
                <a:effectLst>
                  <a:outerShdw blurRad="38100" dist="38100" dir="2700000" algn="tl">
                    <a:srgbClr val="000000">
                      <a:alpha val="43137"/>
                    </a:srgbClr>
                  </a:outerShdw>
                </a:effectLst>
                <a:latin typeface="Tahoma" pitchFamily="34" charset="0"/>
              </a:rPr>
              <a:t>dogmática</a:t>
            </a:r>
            <a:r>
              <a:rPr lang="es-ES" sz="2000" dirty="0">
                <a:latin typeface="Tahoma" pitchFamily="34" charset="0"/>
              </a:rPr>
              <a:t> se halla claramente </a:t>
            </a:r>
            <a:r>
              <a:rPr lang="es-ES" sz="2000" b="1" dirty="0">
                <a:effectLst>
                  <a:outerShdw blurRad="38100" dist="38100" dir="2700000" algn="tl">
                    <a:srgbClr val="000000">
                      <a:alpha val="43137"/>
                    </a:srgbClr>
                  </a:outerShdw>
                </a:effectLst>
                <a:latin typeface="Tahoma" pitchFamily="34" charset="0"/>
              </a:rPr>
              <a:t>relacionada con la tendencia a verificar </a:t>
            </a:r>
            <a:r>
              <a:rPr lang="es-ES" sz="2000" dirty="0">
                <a:latin typeface="Tahoma" pitchFamily="34" charset="0"/>
              </a:rPr>
              <a:t>nuestras leyes y esquemas tratando de explicarlos y confirmarlos, hasta el punto de pasar por alto las refutaciones, mientras que la actitud crítica es una disposición a cambiarlos, a someterlos a prueba, a refutarlos, si es posible.</a:t>
            </a:r>
          </a:p>
          <a:p>
            <a:pPr algn="just">
              <a:defRPr/>
            </a:pPr>
            <a:endParaRPr lang="es-ES" sz="2000" dirty="0">
              <a:latin typeface="Tahoma" pitchFamily="34" charset="0"/>
            </a:endParaRPr>
          </a:p>
          <a:p>
            <a:pPr algn="just">
              <a:defRPr/>
            </a:pPr>
            <a:r>
              <a:rPr lang="es-ES" sz="2000" dirty="0">
                <a:effectLst>
                  <a:outerShdw blurRad="38100" dist="38100" dir="2700000" algn="tl">
                    <a:srgbClr val="000000">
                      <a:alpha val="43137"/>
                    </a:srgbClr>
                  </a:outerShdw>
                </a:effectLst>
                <a:latin typeface="Tahoma" pitchFamily="34" charset="0"/>
              </a:rPr>
              <a:t>Esto sugiere que podemos identificar la actitud crítica con la actitud científica, y la actitud dogmática con lo que hemos llamado pseudo­científica </a:t>
            </a:r>
          </a:p>
          <a:p>
            <a:pPr algn="just">
              <a:defRPr/>
            </a:pPr>
            <a:endParaRPr lang="es-ES" sz="2000" dirty="0">
              <a:latin typeface="Tahoma" pitchFamily="34" charset="0"/>
            </a:endParaRP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2286000"/>
            <a:ext cx="1357313"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4357688"/>
            <a:ext cx="1357313" cy="15716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408895"/>
      </p:ext>
    </p:extLst>
  </p:cSld>
  <p:clrMapOvr>
    <a:masterClrMapping/>
  </p:clrMapOvr>
  <p:transition>
    <p:randomBa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484438" y="2635250"/>
            <a:ext cx="6210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just"/>
            <a:endParaRPr lang="es-CO" sz="1900"/>
          </a:p>
        </p:txBody>
      </p:sp>
      <p:sp>
        <p:nvSpPr>
          <p:cNvPr id="6147" name="Rectangle 6"/>
          <p:cNvSpPr>
            <a:spLocks noChangeArrowheads="1"/>
          </p:cNvSpPr>
          <p:nvPr/>
        </p:nvSpPr>
        <p:spPr bwMode="auto">
          <a:xfrm>
            <a:off x="2411413" y="3706813"/>
            <a:ext cx="5675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a:t>.</a:t>
            </a:r>
          </a:p>
          <a:p>
            <a:pPr algn="just"/>
            <a:endParaRPr lang="es-ES">
              <a:latin typeface="Tahoma" pitchFamily="34" charset="0"/>
            </a:endParaRPr>
          </a:p>
        </p:txBody>
      </p:sp>
      <p:sp>
        <p:nvSpPr>
          <p:cNvPr id="6148" name="WordArt 9"/>
          <p:cNvSpPr>
            <a:spLocks noChangeArrowheads="1" noChangeShapeType="1" noTextEdit="1"/>
          </p:cNvSpPr>
          <p:nvPr/>
        </p:nvSpPr>
        <p:spPr bwMode="auto">
          <a:xfrm>
            <a:off x="1071563" y="1000125"/>
            <a:ext cx="7273925" cy="641350"/>
          </a:xfrm>
          <a:prstGeom prst="rect">
            <a:avLst/>
          </a:prstGeom>
        </p:spPr>
        <p:txBody>
          <a:bodyPr wrap="none" fromWordArt="1">
            <a:prstTxWarp prst="textPlain">
              <a:avLst>
                <a:gd name="adj" fmla="val 50000"/>
              </a:avLst>
            </a:prstTxWarp>
          </a:bodyPr>
          <a:lstStyle/>
          <a:p>
            <a:pPr algn="ctr"/>
            <a:r>
              <a:rPr lang="es-CO" sz="2400" kern="10">
                <a:ln w="9525">
                  <a:solidFill>
                    <a:srgbClr val="000000"/>
                  </a:solidFill>
                  <a:round/>
                  <a:headEnd/>
                  <a:tailEnd/>
                </a:ln>
                <a:latin typeface="Arial Black"/>
              </a:rPr>
              <a:t>Crítica al inductivismo</a:t>
            </a:r>
          </a:p>
        </p:txBody>
      </p:sp>
      <p:sp>
        <p:nvSpPr>
          <p:cNvPr id="6149" name="Rectangle 5"/>
          <p:cNvSpPr>
            <a:spLocks noChangeArrowheads="1"/>
          </p:cNvSpPr>
          <p:nvPr/>
        </p:nvSpPr>
        <p:spPr bwMode="auto">
          <a:xfrm>
            <a:off x="3143250" y="2286000"/>
            <a:ext cx="495776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sz="2000">
                <a:latin typeface="Tahoma" pitchFamily="34" charset="0"/>
              </a:rPr>
              <a:t>La tesis central de Popper es que no hay proceso de inducción por el que sean confirmadas las teorías científicas, y por lo tanto, no hay papel en la Filosofía de la Ciencia para una teoría de la confirmación tal y como la atienden los positivistas lógicos. Esto constituye una ruptura fundamental con el programa de investigación del Empirismo Lógico (Hempel). </a:t>
            </a: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2286000"/>
            <a:ext cx="1928812" cy="3143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273420"/>
      </p:ext>
    </p:extLst>
  </p:cSld>
  <p:clrMapOvr>
    <a:masterClrMapping/>
  </p:clrMapOvr>
  <p:transition>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484438" y="2635250"/>
            <a:ext cx="6210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just"/>
            <a:endParaRPr lang="es-CO" sz="1900"/>
          </a:p>
        </p:txBody>
      </p:sp>
      <p:sp>
        <p:nvSpPr>
          <p:cNvPr id="7171" name="Rectangle 6"/>
          <p:cNvSpPr>
            <a:spLocks noChangeArrowheads="1"/>
          </p:cNvSpPr>
          <p:nvPr/>
        </p:nvSpPr>
        <p:spPr bwMode="auto">
          <a:xfrm>
            <a:off x="2411413" y="3706813"/>
            <a:ext cx="5675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a:t>.</a:t>
            </a:r>
          </a:p>
          <a:p>
            <a:pPr algn="just"/>
            <a:endParaRPr lang="es-ES">
              <a:latin typeface="Tahoma" pitchFamily="34" charset="0"/>
            </a:endParaRPr>
          </a:p>
        </p:txBody>
      </p:sp>
      <p:sp>
        <p:nvSpPr>
          <p:cNvPr id="7172" name="WordArt 9"/>
          <p:cNvSpPr>
            <a:spLocks noChangeArrowheads="1" noChangeShapeType="1" noTextEdit="1"/>
          </p:cNvSpPr>
          <p:nvPr/>
        </p:nvSpPr>
        <p:spPr bwMode="auto">
          <a:xfrm>
            <a:off x="1042988" y="404813"/>
            <a:ext cx="7273925" cy="857250"/>
          </a:xfrm>
          <a:prstGeom prst="rect">
            <a:avLst/>
          </a:prstGeom>
        </p:spPr>
        <p:txBody>
          <a:bodyPr wrap="none" fromWordArt="1">
            <a:prstTxWarp prst="textPlain">
              <a:avLst>
                <a:gd name="adj" fmla="val 50000"/>
              </a:avLst>
            </a:prstTxWarp>
          </a:bodyPr>
          <a:lstStyle/>
          <a:p>
            <a:pPr algn="ctr"/>
            <a:r>
              <a:rPr lang="es-CO" sz="2400" kern="10">
                <a:ln w="9525">
                  <a:solidFill>
                    <a:srgbClr val="000000"/>
                  </a:solidFill>
                  <a:round/>
                  <a:headEnd/>
                  <a:tailEnd/>
                </a:ln>
                <a:latin typeface="Arial Black"/>
              </a:rPr>
              <a:t>El problema de la inducción</a:t>
            </a:r>
          </a:p>
        </p:txBody>
      </p:sp>
      <p:sp>
        <p:nvSpPr>
          <p:cNvPr id="7173" name="Rectangle 5"/>
          <p:cNvSpPr>
            <a:spLocks noChangeArrowheads="1"/>
          </p:cNvSpPr>
          <p:nvPr/>
        </p:nvSpPr>
        <p:spPr bwMode="auto">
          <a:xfrm>
            <a:off x="3059113" y="1557338"/>
            <a:ext cx="5113337" cy="4211637"/>
          </a:xfrm>
          <a:prstGeom prst="rect">
            <a:avLst/>
          </a:prstGeom>
          <a:noFill/>
          <a:ln w="9525">
            <a:noFill/>
            <a:miter lim="800000"/>
            <a:headEnd/>
            <a:tailEnd/>
          </a:ln>
        </p:spPr>
        <p:txBody>
          <a:bodyPr>
            <a:spAutoFit/>
          </a:bodyPr>
          <a:lstStyle/>
          <a:p>
            <a:pPr algn="just">
              <a:defRPr/>
            </a:pPr>
            <a:r>
              <a:rPr lang="es-ES" dirty="0">
                <a:latin typeface="Tahoma" pitchFamily="34" charset="0"/>
              </a:rPr>
              <a:t>Un razonamiento inductivo parte de premisas singulares y llega a una conclusión general, y por ese motivo esta conclusión es probable, no segura. Por ejemplo, si observamos tres cuervos negros (enunciados singulares), podemos concluir que todos los cuervos son negros (enunciado general), </a:t>
            </a:r>
            <a:r>
              <a:rPr lang="es-ES" b="1" dirty="0">
                <a:effectLst>
                  <a:outerShdw blurRad="38100" dist="38100" dir="2700000" algn="tl">
                    <a:srgbClr val="C0C0C0"/>
                  </a:outerShdw>
                </a:effectLst>
                <a:latin typeface="Tahoma" pitchFamily="34" charset="0"/>
              </a:rPr>
              <a:t>pero esta conclusión no es segura, pues no hemos podido ver todos los cuervos posibles. </a:t>
            </a:r>
          </a:p>
          <a:p>
            <a:pPr algn="just">
              <a:defRPr/>
            </a:pPr>
            <a:endParaRPr lang="es-ES" dirty="0">
              <a:latin typeface="Tahoma" pitchFamily="34" charset="0"/>
            </a:endParaRPr>
          </a:p>
          <a:p>
            <a:pPr algn="just">
              <a:defRPr/>
            </a:pPr>
            <a:r>
              <a:rPr lang="es-ES" dirty="0">
                <a:latin typeface="Tahoma" pitchFamily="34" charset="0"/>
              </a:rPr>
              <a:t>Si en lugar de haber visto tres cuervos negros vemos cien, la conclusión se hace más segura, pero sigue siendo igualmente probable. Esto es lo que Popper llama el problema de la inducción (“el problema de </a:t>
            </a:r>
            <a:r>
              <a:rPr lang="es-ES" dirty="0" err="1">
                <a:latin typeface="Tahoma" pitchFamily="34" charset="0"/>
              </a:rPr>
              <a:t>Hume</a:t>
            </a:r>
            <a:r>
              <a:rPr lang="es-ES" dirty="0">
                <a:latin typeface="Tahoma" pitchFamily="34" charset="0"/>
              </a:rPr>
              <a:t>”).</a:t>
            </a:r>
          </a:p>
        </p:txBody>
      </p:sp>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292600"/>
            <a:ext cx="201612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628775"/>
            <a:ext cx="187166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552602"/>
      </p:ext>
    </p:extLst>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857500" y="1857375"/>
            <a:ext cx="5786438" cy="4186238"/>
          </a:xfrm>
          <a:prstGeom prst="rect">
            <a:avLst/>
          </a:prstGeom>
          <a:noFill/>
          <a:ln w="12700">
            <a:noFill/>
            <a:miter lim="800000"/>
            <a:headEnd type="none" w="sm" len="sm"/>
            <a:tailEnd type="none" w="sm" len="sm"/>
          </a:ln>
        </p:spPr>
        <p:txBody>
          <a:bodyPr anchor="ctr">
            <a:spAutoFit/>
          </a:bodyPr>
          <a:lstStyle/>
          <a:p>
            <a:pPr algn="just" eaLnBrk="0" hangingPunct="0">
              <a:defRPr/>
            </a:pPr>
            <a:r>
              <a:rPr lang="es-ES" b="1" dirty="0">
                <a:effectLst>
                  <a:outerShdw blurRad="38100" dist="38100" dir="2700000" algn="tl">
                    <a:srgbClr val="000000">
                      <a:alpha val="43137"/>
                    </a:srgbClr>
                  </a:outerShdw>
                </a:effectLst>
                <a:latin typeface="Baskerville Old Face" pitchFamily="18" charset="0"/>
              </a:rPr>
              <a:t>La idea Galileana de mundo como objeto de conocimiento racional, tiene una fundamentación irrefutable. Galileo descubre y construye el telescopio, que simboliza el Ojo, la Mirada moderna, la base de la ciencia moderna:</a:t>
            </a:r>
          </a:p>
          <a:p>
            <a:pPr algn="just" eaLnBrk="0" hangingPunct="0">
              <a:defRPr/>
            </a:pPr>
            <a:endParaRPr lang="es-ES" sz="1700" b="1" dirty="0">
              <a:effectLst>
                <a:outerShdw blurRad="38100" dist="38100" dir="2700000" algn="tl">
                  <a:srgbClr val="000000">
                    <a:alpha val="43137"/>
                  </a:srgbClr>
                </a:outerShdw>
              </a:effectLst>
              <a:latin typeface="Baskerville Old Face" pitchFamily="18" charset="0"/>
            </a:endParaRPr>
          </a:p>
          <a:p>
            <a:pPr algn="just" eaLnBrk="0" hangingPunct="0">
              <a:defRPr/>
            </a:pPr>
            <a:endParaRPr lang="es-ES" sz="1700" b="1" dirty="0">
              <a:effectLst>
                <a:outerShdw blurRad="38100" dist="38100" dir="2700000" algn="tl">
                  <a:srgbClr val="000000">
                    <a:alpha val="43137"/>
                  </a:srgbClr>
                </a:outerShdw>
              </a:effectLst>
              <a:latin typeface="Baskerville Old Face" pitchFamily="18" charset="0"/>
            </a:endParaRPr>
          </a:p>
          <a:p>
            <a:pPr algn="just" eaLnBrk="0" hangingPunct="0">
              <a:defRPr/>
            </a:pPr>
            <a:r>
              <a:rPr lang="es-ES" sz="1700" b="1" dirty="0">
                <a:effectLst>
                  <a:outerShdw blurRad="38100" dist="38100" dir="2700000" algn="tl">
                    <a:srgbClr val="000000">
                      <a:alpha val="43137"/>
                    </a:srgbClr>
                  </a:outerShdw>
                </a:effectLst>
                <a:latin typeface="Baskerville Old Face" pitchFamily="18" charset="0"/>
              </a:rPr>
              <a:t> </a:t>
            </a:r>
            <a:endParaRPr lang="es-ES" sz="2400" b="1" dirty="0">
              <a:effectLst>
                <a:outerShdw blurRad="38100" dist="38100" dir="2700000" algn="tl">
                  <a:srgbClr val="000000">
                    <a:alpha val="43137"/>
                  </a:srgbClr>
                </a:outerShdw>
              </a:effectLst>
              <a:latin typeface="Baskerville Old Face" pitchFamily="18" charset="0"/>
            </a:endParaRPr>
          </a:p>
          <a:p>
            <a:pPr algn="just" eaLnBrk="0" hangingPunct="0">
              <a:defRPr/>
            </a:pPr>
            <a:endParaRPr lang="es-ES" sz="1700" b="1" dirty="0">
              <a:effectLst>
                <a:outerShdw blurRad="38100" dist="38100" dir="2700000" algn="tl">
                  <a:srgbClr val="000000">
                    <a:alpha val="43137"/>
                  </a:srgbClr>
                </a:outerShdw>
              </a:effectLst>
              <a:latin typeface="Baskerville Old Face" pitchFamily="18" charset="0"/>
            </a:endParaRPr>
          </a:p>
          <a:p>
            <a:pPr algn="just" eaLnBrk="0" hangingPunct="0">
              <a:defRPr/>
            </a:pPr>
            <a:r>
              <a:rPr lang="es-ES" sz="1700" b="1" dirty="0">
                <a:effectLst>
                  <a:outerShdw blurRad="38100" dist="38100" dir="2700000" algn="tl">
                    <a:srgbClr val="000000">
                      <a:alpha val="43137"/>
                    </a:srgbClr>
                  </a:outerShdw>
                </a:effectLst>
                <a:latin typeface="Baskerville Old Face" pitchFamily="18" charset="0"/>
              </a:rPr>
              <a:t> </a:t>
            </a:r>
            <a:r>
              <a:rPr lang="es-ES" b="1" dirty="0">
                <a:effectLst>
                  <a:outerShdw blurRad="38100" dist="38100" dir="2700000" algn="tl">
                    <a:srgbClr val="000000">
                      <a:alpha val="43137"/>
                    </a:srgbClr>
                  </a:outerShdw>
                </a:effectLst>
                <a:latin typeface="Baskerville Old Face" pitchFamily="18" charset="0"/>
              </a:rPr>
              <a:t>Con este instrumento, que es el artefacto fundador de la Tecnología, Galileo demuestra que </a:t>
            </a:r>
            <a:r>
              <a:rPr lang="es-ES" b="1" dirty="0">
                <a:effectLst>
                  <a:outerShdw blurRad="38100" dist="38100" dir="2700000" algn="tl">
                    <a:srgbClr val="000000">
                      <a:alpha val="43137"/>
                    </a:srgbClr>
                  </a:outerShdw>
                </a:effectLst>
                <a:latin typeface="Arial Black" pitchFamily="34" charset="0"/>
              </a:rPr>
              <a:t>si se mira más allá de lo que se puede ver a simple vista, encontraremos la verdad, </a:t>
            </a:r>
            <a:r>
              <a:rPr lang="es-ES" b="1" dirty="0">
                <a:effectLst>
                  <a:outerShdw blurRad="38100" dist="38100" dir="2700000" algn="tl">
                    <a:srgbClr val="000000">
                      <a:alpha val="43137"/>
                    </a:srgbClr>
                  </a:outerShdw>
                </a:effectLst>
                <a:latin typeface="Baskerville Old Face" pitchFamily="18" charset="0"/>
              </a:rPr>
              <a:t>es decir la mirada precisa. Recordemos que es con este instrumento, que Galileo demuestra matemáticamente, que el sistema Aristotélico del universo era erróneo. </a:t>
            </a:r>
            <a:endParaRPr lang="es-MX" b="1" dirty="0">
              <a:effectLst>
                <a:outerShdw blurRad="38100" dist="38100" dir="2700000" algn="tl">
                  <a:srgbClr val="000000">
                    <a:alpha val="43137"/>
                  </a:srgbClr>
                </a:outerShdw>
              </a:effectLst>
              <a:latin typeface="Baskerville Old Face" pitchFamily="18" charset="0"/>
            </a:endParaRPr>
          </a:p>
        </p:txBody>
      </p:sp>
      <p:sp>
        <p:nvSpPr>
          <p:cNvPr id="55299" name="WordArt 4"/>
          <p:cNvSpPr>
            <a:spLocks noChangeArrowheads="1" noChangeShapeType="1" noTextEdit="1"/>
          </p:cNvSpPr>
          <p:nvPr/>
        </p:nvSpPr>
        <p:spPr bwMode="auto">
          <a:xfrm>
            <a:off x="2857500" y="928688"/>
            <a:ext cx="5832475" cy="577850"/>
          </a:xfrm>
          <a:prstGeom prst="rect">
            <a:avLst/>
          </a:prstGeom>
        </p:spPr>
        <p:txBody>
          <a:bodyPr wrap="none" fromWordArt="1">
            <a:prstTxWarp prst="textPlain">
              <a:avLst>
                <a:gd name="adj" fmla="val 50000"/>
              </a:avLst>
            </a:prstTxWarp>
          </a:bodyPr>
          <a:lstStyle/>
          <a:p>
            <a:pPr algn="ctr"/>
            <a:r>
              <a:rPr lang="en-US" sz="2400" b="1" kern="10">
                <a:ln w="9525">
                  <a:solidFill>
                    <a:srgbClr val="000000"/>
                  </a:solidFill>
                  <a:round/>
                  <a:headEnd/>
                  <a:tailEnd/>
                </a:ln>
                <a:solidFill>
                  <a:srgbClr val="969696"/>
                </a:solidFill>
                <a:effectLst>
                  <a:outerShdw dist="35921" dir="2700000" algn="ctr" rotWithShape="0">
                    <a:srgbClr val="808080">
                      <a:alpha val="79999"/>
                    </a:srgbClr>
                  </a:outerShdw>
                </a:effectLst>
                <a:latin typeface="Arial Black"/>
              </a:rPr>
              <a:t>La ciencia moderna a partir de Galileo</a:t>
            </a:r>
          </a:p>
        </p:txBody>
      </p:sp>
      <p:pic>
        <p:nvPicPr>
          <p:cNvPr id="55300" name="Picture 6" descr="http://www.educa.madrid.org/web/ies.villadevaldemoro.valdemoro/departmatematicas/astronomia_archivos/image002.jpg"/>
          <p:cNvPicPr>
            <a:picLocks noChangeAspect="1" noChangeArrowheads="1"/>
          </p:cNvPicPr>
          <p:nvPr/>
        </p:nvPicPr>
        <p:blipFill>
          <a:blip r:embed="rId3" cstate="print"/>
          <a:srcRect/>
          <a:stretch>
            <a:fillRect/>
          </a:stretch>
        </p:blipFill>
        <p:spPr bwMode="auto">
          <a:xfrm>
            <a:off x="571500" y="1214438"/>
            <a:ext cx="2071688" cy="4429125"/>
          </a:xfrm>
          <a:prstGeom prst="rect">
            <a:avLst/>
          </a:prstGeom>
          <a:noFill/>
          <a:ln w="9525">
            <a:noFill/>
            <a:miter lim="800000"/>
            <a:headEnd/>
            <a:tailEnd/>
          </a:ln>
        </p:spPr>
      </p:pic>
      <p:sp>
        <p:nvSpPr>
          <p:cNvPr id="5" name="4 Rectángulo"/>
          <p:cNvSpPr/>
          <p:nvPr/>
        </p:nvSpPr>
        <p:spPr>
          <a:xfrm>
            <a:off x="3428992" y="3286124"/>
            <a:ext cx="4680321" cy="584775"/>
          </a:xfrm>
          <a:prstGeom prst="rect">
            <a:avLst/>
          </a:prstGeom>
          <a:noFill/>
        </p:spPr>
        <p:txBody>
          <a:bodyPr>
            <a:spAutoFit/>
          </a:bodyPr>
          <a:lstStyle/>
          <a:p>
            <a:pPr algn="ctr">
              <a:defRPr/>
            </a:pPr>
            <a:r>
              <a:rPr lang="es-ES" sz="3200" b="1" cap="all"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latin typeface="Baskerville Old Face" pitchFamily="18" charset="0"/>
              </a:rPr>
              <a:t>ver  lo invisible.</a:t>
            </a:r>
            <a:endParaRPr lang="en-US" sz="3200" b="1" cap="all" dirty="0">
              <a:ln w="9000" cmpd="sng">
                <a:solidFill>
                  <a:schemeClr val="accent4">
                    <a:shade val="50000"/>
                    <a:satMod val="120000"/>
                  </a:schemeClr>
                </a:solidFill>
                <a:prstDash val="solid"/>
              </a:ln>
              <a:solidFill>
                <a:srgbClr val="CC3300"/>
              </a:solidFill>
              <a:effectLst>
                <a:reflection blurRad="12700" stA="28000" endPos="45000" dist="10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484438" y="2635250"/>
            <a:ext cx="6210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just"/>
            <a:endParaRPr lang="es-CO" sz="1900"/>
          </a:p>
        </p:txBody>
      </p:sp>
      <p:sp>
        <p:nvSpPr>
          <p:cNvPr id="8195" name="Rectangle 6"/>
          <p:cNvSpPr>
            <a:spLocks noChangeArrowheads="1"/>
          </p:cNvSpPr>
          <p:nvPr/>
        </p:nvSpPr>
        <p:spPr bwMode="auto">
          <a:xfrm>
            <a:off x="2411413" y="3706813"/>
            <a:ext cx="5675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a:t>.</a:t>
            </a:r>
          </a:p>
          <a:p>
            <a:pPr algn="just"/>
            <a:endParaRPr lang="es-ES">
              <a:latin typeface="Tahoma" pitchFamily="34" charset="0"/>
            </a:endParaRPr>
          </a:p>
        </p:txBody>
      </p:sp>
      <p:sp>
        <p:nvSpPr>
          <p:cNvPr id="8196" name="WordArt 9"/>
          <p:cNvSpPr>
            <a:spLocks noChangeArrowheads="1" noChangeShapeType="1" noTextEdit="1"/>
          </p:cNvSpPr>
          <p:nvPr/>
        </p:nvSpPr>
        <p:spPr bwMode="auto">
          <a:xfrm>
            <a:off x="539750" y="692150"/>
            <a:ext cx="7777163" cy="857250"/>
          </a:xfrm>
          <a:prstGeom prst="rect">
            <a:avLst/>
          </a:prstGeom>
        </p:spPr>
        <p:txBody>
          <a:bodyPr wrap="none" fromWordArt="1">
            <a:prstTxWarp prst="textPlain">
              <a:avLst>
                <a:gd name="adj" fmla="val 50000"/>
              </a:avLst>
            </a:prstTxWarp>
          </a:bodyPr>
          <a:lstStyle/>
          <a:p>
            <a:pPr algn="ctr"/>
            <a:r>
              <a:rPr lang="es-CO" sz="2400" kern="10">
                <a:ln w="9525">
                  <a:solidFill>
                    <a:srgbClr val="000000"/>
                  </a:solidFill>
                  <a:round/>
                  <a:headEnd/>
                  <a:tailEnd/>
                </a:ln>
                <a:latin typeface="Arial Black"/>
              </a:rPr>
              <a:t>Critica al principio verificacionista</a:t>
            </a:r>
          </a:p>
        </p:txBody>
      </p:sp>
      <p:sp>
        <p:nvSpPr>
          <p:cNvPr id="8197" name="Rectangle 5"/>
          <p:cNvSpPr>
            <a:spLocks noChangeArrowheads="1"/>
          </p:cNvSpPr>
          <p:nvPr/>
        </p:nvSpPr>
        <p:spPr bwMode="auto">
          <a:xfrm>
            <a:off x="3214688" y="1928813"/>
            <a:ext cx="53181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sz="1900">
                <a:latin typeface="Tahoma" pitchFamily="34" charset="0"/>
              </a:rPr>
              <a:t>Las teorías no son nunca verificables empíricamente. Si queremos evitar el error positivista de que nuestro criterio de demarcación elimine los sistemas teóricos de la ciencia natural, debemos elegir una criterio que nos permita admitir en el dominio de la ciencia empírica incluso enunciados que no puedan verificarse.</a:t>
            </a:r>
          </a:p>
        </p:txBody>
      </p:sp>
      <p:sp>
        <p:nvSpPr>
          <p:cNvPr id="8198" name="Rectangle 6"/>
          <p:cNvSpPr>
            <a:spLocks noChangeArrowheads="1"/>
          </p:cNvSpPr>
          <p:nvPr/>
        </p:nvSpPr>
        <p:spPr bwMode="auto">
          <a:xfrm>
            <a:off x="755650" y="4652963"/>
            <a:ext cx="7777163"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r>
              <a:rPr lang="es-ES" sz="1900">
                <a:latin typeface="Tahoma" pitchFamily="34" charset="0"/>
              </a:rPr>
              <a:t>La principal aportación metodológica de Popper, puede resumirse de la siguiente forma, aunque una teoría no puede ser verificada, sí puede ser falsada, es decir, si el conjunto de observaciones favorables no puede demostrar la veracidad de una teoría, un hecho contrario a ella, puede demostrar que la teoría es falsa. </a:t>
            </a:r>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989138"/>
            <a:ext cx="2071687"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023649"/>
      </p:ext>
    </p:extLst>
  </p:cSld>
  <p:clrMapOvr>
    <a:masterClrMapping/>
  </p:clrMapOvr>
  <p:transition spd="slow">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484438" y="2635250"/>
            <a:ext cx="6210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just"/>
            <a:endParaRPr lang="es-CO" sz="1900"/>
          </a:p>
        </p:txBody>
      </p:sp>
      <p:sp>
        <p:nvSpPr>
          <p:cNvPr id="9219" name="Rectangle 6"/>
          <p:cNvSpPr>
            <a:spLocks noChangeArrowheads="1"/>
          </p:cNvSpPr>
          <p:nvPr/>
        </p:nvSpPr>
        <p:spPr bwMode="auto">
          <a:xfrm>
            <a:off x="2411413" y="3706813"/>
            <a:ext cx="5675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a:t>.</a:t>
            </a:r>
          </a:p>
          <a:p>
            <a:pPr algn="just"/>
            <a:endParaRPr lang="es-ES">
              <a:latin typeface="Tahoma" pitchFamily="34" charset="0"/>
            </a:endParaRPr>
          </a:p>
        </p:txBody>
      </p:sp>
      <p:sp>
        <p:nvSpPr>
          <p:cNvPr id="9220" name="WordArt 9"/>
          <p:cNvSpPr>
            <a:spLocks noChangeArrowheads="1" noChangeShapeType="1" noTextEdit="1"/>
          </p:cNvSpPr>
          <p:nvPr/>
        </p:nvSpPr>
        <p:spPr bwMode="auto">
          <a:xfrm>
            <a:off x="1042988" y="765175"/>
            <a:ext cx="7019925" cy="576263"/>
          </a:xfrm>
          <a:prstGeom prst="rect">
            <a:avLst/>
          </a:prstGeom>
        </p:spPr>
        <p:txBody>
          <a:bodyPr wrap="none" fromWordArt="1">
            <a:prstTxWarp prst="textPlain">
              <a:avLst>
                <a:gd name="adj" fmla="val 50000"/>
              </a:avLst>
            </a:prstTxWarp>
          </a:bodyPr>
          <a:lstStyle/>
          <a:p>
            <a:pPr algn="ctr"/>
            <a:r>
              <a:rPr lang="es-CO" sz="2000" kern="10">
                <a:ln w="9525">
                  <a:solidFill>
                    <a:srgbClr val="000000"/>
                  </a:solidFill>
                  <a:round/>
                  <a:headEnd/>
                  <a:tailEnd/>
                </a:ln>
                <a:latin typeface="Arial Black"/>
              </a:rPr>
              <a:t>El método deductivo de contrastación</a:t>
            </a:r>
          </a:p>
        </p:txBody>
      </p:sp>
      <p:sp>
        <p:nvSpPr>
          <p:cNvPr id="9221" name="Rectangle 5"/>
          <p:cNvSpPr>
            <a:spLocks noChangeArrowheads="1"/>
          </p:cNvSpPr>
          <p:nvPr/>
        </p:nvSpPr>
        <p:spPr bwMode="auto">
          <a:xfrm>
            <a:off x="3429000" y="2060575"/>
            <a:ext cx="48577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sz="2000">
                <a:latin typeface="Tahoma" pitchFamily="34" charset="0"/>
              </a:rPr>
              <a:t>Por ejemplo, tomamos como premisa esta hipótesis: "Todos los cuervos son negros", y como segunda premisa "este cuervo no es negro" (resultado de una observación). </a:t>
            </a:r>
          </a:p>
          <a:p>
            <a:pPr algn="just"/>
            <a:endParaRPr lang="es-ES" sz="2000">
              <a:latin typeface="Tahoma" pitchFamily="34" charset="0"/>
            </a:endParaRPr>
          </a:p>
          <a:p>
            <a:pPr algn="just"/>
            <a:r>
              <a:rPr lang="es-ES" sz="2000">
                <a:latin typeface="Tahoma" pitchFamily="34" charset="0"/>
              </a:rPr>
              <a:t>Concluimos entonces, con seguridad, que es falso que todos los cuervos sean negros, con lo cual la teoría habrá quedado refutada. A esta concepción del método científico Popper la llama teoría del método deductivo de contrastar. </a:t>
            </a:r>
          </a:p>
        </p:txBody>
      </p:sp>
      <p:pic>
        <p:nvPicPr>
          <p:cNvPr id="92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071688"/>
            <a:ext cx="2428875" cy="3714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724829"/>
      </p:ext>
    </p:extLst>
  </p:cSld>
  <p:clrMapOvr>
    <a:masterClrMapping/>
  </p:clrMapOvr>
  <p:transition>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484438" y="2635250"/>
            <a:ext cx="6210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just"/>
            <a:endParaRPr lang="es-CO" sz="1900"/>
          </a:p>
        </p:txBody>
      </p:sp>
      <p:sp>
        <p:nvSpPr>
          <p:cNvPr id="10243" name="Rectangle 6"/>
          <p:cNvSpPr>
            <a:spLocks noChangeArrowheads="1"/>
          </p:cNvSpPr>
          <p:nvPr/>
        </p:nvSpPr>
        <p:spPr bwMode="auto">
          <a:xfrm>
            <a:off x="2411413" y="3706813"/>
            <a:ext cx="5675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a:t>.</a:t>
            </a:r>
          </a:p>
          <a:p>
            <a:pPr algn="just"/>
            <a:endParaRPr lang="es-ES">
              <a:latin typeface="Tahoma" pitchFamily="34" charset="0"/>
            </a:endParaRPr>
          </a:p>
        </p:txBody>
      </p:sp>
      <p:sp>
        <p:nvSpPr>
          <p:cNvPr id="10244" name="WordArt 9"/>
          <p:cNvSpPr>
            <a:spLocks noChangeArrowheads="1" noChangeShapeType="1" noTextEdit="1"/>
          </p:cNvSpPr>
          <p:nvPr/>
        </p:nvSpPr>
        <p:spPr bwMode="auto">
          <a:xfrm>
            <a:off x="1042988" y="620713"/>
            <a:ext cx="7200900" cy="857250"/>
          </a:xfrm>
          <a:prstGeom prst="rect">
            <a:avLst/>
          </a:prstGeom>
        </p:spPr>
        <p:txBody>
          <a:bodyPr wrap="none" fromWordArt="1">
            <a:prstTxWarp prst="textPlain">
              <a:avLst>
                <a:gd name="adj" fmla="val 50000"/>
              </a:avLst>
            </a:prstTxWarp>
          </a:bodyPr>
          <a:lstStyle/>
          <a:p>
            <a:pPr algn="ctr"/>
            <a:r>
              <a:rPr lang="es-CO" sz="2400" kern="10">
                <a:ln w="9525">
                  <a:solidFill>
                    <a:srgbClr val="000000"/>
                  </a:solidFill>
                  <a:round/>
                  <a:headEnd/>
                  <a:tailEnd/>
                </a:ln>
                <a:latin typeface="Arial Black"/>
              </a:rPr>
              <a:t>El criterio de demarcación</a:t>
            </a:r>
          </a:p>
        </p:txBody>
      </p:sp>
      <p:sp>
        <p:nvSpPr>
          <p:cNvPr id="10245" name="Rectangle 6"/>
          <p:cNvSpPr>
            <a:spLocks noChangeArrowheads="1"/>
          </p:cNvSpPr>
          <p:nvPr/>
        </p:nvSpPr>
        <p:spPr bwMode="auto">
          <a:xfrm>
            <a:off x="3429000" y="2133600"/>
            <a:ext cx="49593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es-ES" sz="2200">
                <a:latin typeface="Tahoma" pitchFamily="34" charset="0"/>
              </a:rPr>
              <a:t>Esto es muy importante porque, a partir de allí, Popper traza una frontera, un límite entre lo que debe considerarse ciencia y lo que no. Este criterio de demarcación es el criterio de refutabilidad o de falsación según el cual habrán de considerarse científico aquellos enunciados que sean refutables o falsables. </a:t>
            </a:r>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143125"/>
            <a:ext cx="2381250" cy="32242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31315"/>
      </p:ext>
    </p:extLst>
  </p:cSld>
  <p:clrMapOvr>
    <a:masterClrMapping/>
  </p:clrMapOvr>
  <p:transition>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484438" y="2635250"/>
            <a:ext cx="6210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just"/>
            <a:endParaRPr lang="es-CO" sz="1900"/>
          </a:p>
        </p:txBody>
      </p:sp>
      <p:sp>
        <p:nvSpPr>
          <p:cNvPr id="11267" name="Rectangle 6"/>
          <p:cNvSpPr>
            <a:spLocks noChangeArrowheads="1"/>
          </p:cNvSpPr>
          <p:nvPr/>
        </p:nvSpPr>
        <p:spPr bwMode="auto">
          <a:xfrm>
            <a:off x="2411413" y="3706813"/>
            <a:ext cx="5675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a:t>.</a:t>
            </a:r>
          </a:p>
          <a:p>
            <a:pPr algn="just"/>
            <a:endParaRPr lang="es-ES">
              <a:latin typeface="Tahoma" pitchFamily="34" charset="0"/>
            </a:endParaRPr>
          </a:p>
        </p:txBody>
      </p:sp>
      <p:sp>
        <p:nvSpPr>
          <p:cNvPr id="11268" name="WordArt 9"/>
          <p:cNvSpPr>
            <a:spLocks noChangeArrowheads="1" noChangeShapeType="1" noTextEdit="1"/>
          </p:cNvSpPr>
          <p:nvPr/>
        </p:nvSpPr>
        <p:spPr bwMode="auto">
          <a:xfrm>
            <a:off x="1258888" y="476250"/>
            <a:ext cx="7019925" cy="576263"/>
          </a:xfrm>
          <a:prstGeom prst="rect">
            <a:avLst/>
          </a:prstGeom>
        </p:spPr>
        <p:txBody>
          <a:bodyPr wrap="none" fromWordArt="1">
            <a:prstTxWarp prst="textPlain">
              <a:avLst>
                <a:gd name="adj" fmla="val 50000"/>
              </a:avLst>
            </a:prstTxWarp>
          </a:bodyPr>
          <a:lstStyle/>
          <a:p>
            <a:pPr algn="ctr"/>
            <a:r>
              <a:rPr lang="es-CO" sz="2000" kern="10">
                <a:ln w="9525">
                  <a:solidFill>
                    <a:srgbClr val="000000"/>
                  </a:solidFill>
                  <a:round/>
                  <a:headEnd/>
                  <a:tailEnd/>
                </a:ln>
                <a:latin typeface="Arial Black"/>
              </a:rPr>
              <a:t>El método deductivo de contrastación</a:t>
            </a:r>
          </a:p>
        </p:txBody>
      </p:sp>
      <p:sp>
        <p:nvSpPr>
          <p:cNvPr id="11269" name="Rectangle 5"/>
          <p:cNvSpPr>
            <a:spLocks noChangeArrowheads="1"/>
          </p:cNvSpPr>
          <p:nvPr/>
        </p:nvSpPr>
        <p:spPr bwMode="auto">
          <a:xfrm>
            <a:off x="2857500" y="1357313"/>
            <a:ext cx="5530850" cy="4524375"/>
          </a:xfrm>
          <a:prstGeom prst="rect">
            <a:avLst/>
          </a:prstGeom>
          <a:noFill/>
          <a:ln w="9525">
            <a:noFill/>
            <a:miter lim="800000"/>
            <a:headEnd/>
            <a:tailEnd/>
          </a:ln>
        </p:spPr>
        <p:txBody>
          <a:bodyPr>
            <a:spAutoFit/>
          </a:bodyPr>
          <a:lstStyle/>
          <a:p>
            <a:pPr algn="ctr">
              <a:defRPr/>
            </a:pPr>
            <a:r>
              <a:rPr lang="es-ES" sz="1600" b="1" dirty="0">
                <a:effectLst>
                  <a:outerShdw blurRad="38100" dist="38100" dir="2700000" algn="tl">
                    <a:srgbClr val="000000">
                      <a:alpha val="43137"/>
                    </a:srgbClr>
                  </a:outerShdw>
                </a:effectLst>
                <a:latin typeface="Tahoma" pitchFamily="34" charset="0"/>
              </a:rPr>
              <a:t>Popper sugirió que las pruebas deberían estar dirigidas a mostrar los aspectos falsos o equivocados de las teorías, y no a verificarlas o confirmarlas. </a:t>
            </a:r>
          </a:p>
          <a:p>
            <a:pPr algn="just">
              <a:defRPr/>
            </a:pPr>
            <a:endParaRPr lang="es-ES" sz="1600" dirty="0">
              <a:latin typeface="Tahoma" pitchFamily="34" charset="0"/>
            </a:endParaRPr>
          </a:p>
          <a:p>
            <a:pPr algn="just">
              <a:defRPr/>
            </a:pPr>
            <a:r>
              <a:rPr lang="es-ES" sz="1600" dirty="0">
                <a:latin typeface="Tahoma" pitchFamily="34" charset="0"/>
              </a:rPr>
              <a:t>Las teorías, de acuerdo con Popper, no son el resultado de la síntesis de numerosas observaciones, como quieren los </a:t>
            </a:r>
            <a:r>
              <a:rPr lang="es-ES" sz="1600" dirty="0" err="1">
                <a:latin typeface="Tahoma" pitchFamily="34" charset="0"/>
              </a:rPr>
              <a:t>inductivistas</a:t>
            </a:r>
            <a:r>
              <a:rPr lang="es-ES" sz="1600" dirty="0">
                <a:latin typeface="Tahoma" pitchFamily="34" charset="0"/>
              </a:rPr>
              <a:t>, sino más bien son conjeturas o invenciones creadas por los investigadores para explicar algún problema, y que a continuación deben ponerse a prueba por medio de confrontaciones con la realidad diseñadas para su posible refutación. </a:t>
            </a:r>
          </a:p>
          <a:p>
            <a:pPr algn="just">
              <a:defRPr/>
            </a:pPr>
            <a:endParaRPr lang="es-ES" sz="1600" dirty="0">
              <a:latin typeface="Tahoma" pitchFamily="34" charset="0"/>
            </a:endParaRPr>
          </a:p>
          <a:p>
            <a:pPr algn="just">
              <a:defRPr/>
            </a:pPr>
            <a:r>
              <a:rPr lang="es-ES" sz="1600" b="1" dirty="0">
                <a:effectLst>
                  <a:outerShdw blurRad="38100" dist="38100" dir="2700000" algn="tl">
                    <a:srgbClr val="000000">
                      <a:alpha val="43137"/>
                    </a:srgbClr>
                  </a:outerShdw>
                </a:effectLst>
                <a:latin typeface="Tahoma" pitchFamily="34" charset="0"/>
              </a:rPr>
              <a:t>Este fue el origen de la versión </a:t>
            </a:r>
            <a:r>
              <a:rPr lang="es-ES" sz="1600" b="1" dirty="0" err="1">
                <a:effectLst>
                  <a:outerShdw blurRad="38100" dist="38100" dir="2700000" algn="tl">
                    <a:srgbClr val="000000">
                      <a:alpha val="43137"/>
                    </a:srgbClr>
                  </a:outerShdw>
                </a:effectLst>
                <a:latin typeface="Tahoma" pitchFamily="34" charset="0"/>
              </a:rPr>
              <a:t>Popperiana</a:t>
            </a:r>
            <a:r>
              <a:rPr lang="es-ES" sz="1600" b="1" dirty="0">
                <a:effectLst>
                  <a:outerShdw blurRad="38100" dist="38100" dir="2700000" algn="tl">
                    <a:srgbClr val="000000">
                      <a:alpha val="43137"/>
                    </a:srgbClr>
                  </a:outerShdw>
                </a:effectLst>
                <a:latin typeface="Tahoma" pitchFamily="34" charset="0"/>
              </a:rPr>
              <a:t> del método científico conocido como hipotético-deductivo, que posteriormente se ha conocido como el método del "ensayo y error" o, mejor todavía, como el de "conjeturas y refutaciones". </a:t>
            </a:r>
            <a:r>
              <a:rPr lang="es-ES" sz="1600" dirty="0">
                <a:latin typeface="Tahoma" pitchFamily="34" charset="0"/>
              </a:rPr>
              <a:t> </a:t>
            </a:r>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500188"/>
            <a:ext cx="214312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5932169"/>
      </p:ext>
    </p:extLst>
  </p:cSld>
  <p:clrMapOvr>
    <a:masterClrMapping/>
  </p:clrMapOvr>
  <p:transition spd="slow">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476375" y="2565400"/>
            <a:ext cx="1800225" cy="698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ES" sz="900" b="1">
              <a:latin typeface="Verdana" pitchFamily="34" charset="0"/>
            </a:endParaRPr>
          </a:p>
          <a:p>
            <a:pPr algn="ctr" eaLnBrk="1" hangingPunct="1"/>
            <a:r>
              <a:rPr lang="es-ES" sz="2000" b="1">
                <a:latin typeface="Verdana" pitchFamily="34" charset="0"/>
              </a:rPr>
              <a:t>Teoría</a:t>
            </a:r>
          </a:p>
          <a:p>
            <a:pPr eaLnBrk="1" hangingPunct="1"/>
            <a:endParaRPr lang="es-ES" sz="900" b="1">
              <a:latin typeface="Verdana" pitchFamily="34" charset="0"/>
            </a:endParaRPr>
          </a:p>
        </p:txBody>
      </p:sp>
      <p:sp>
        <p:nvSpPr>
          <p:cNvPr id="12291" name="AutoShape 5"/>
          <p:cNvSpPr>
            <a:spLocks noChangeArrowheads="1"/>
          </p:cNvSpPr>
          <p:nvPr/>
        </p:nvSpPr>
        <p:spPr bwMode="auto">
          <a:xfrm>
            <a:off x="2268538" y="1700213"/>
            <a:ext cx="5616575" cy="433387"/>
          </a:xfrm>
          <a:prstGeom prst="curvedDownArrow">
            <a:avLst>
              <a:gd name="adj1" fmla="val 189536"/>
              <a:gd name="adj2" fmla="val 448730"/>
              <a:gd name="adj3" fmla="val 26009"/>
            </a:avLst>
          </a:prstGeom>
          <a:solidFill>
            <a:schemeClr val="accent1"/>
          </a:solidFill>
          <a:ln w="9525">
            <a:solidFill>
              <a:schemeClr val="tx1"/>
            </a:solidFill>
            <a:miter lim="800000"/>
            <a:headEnd/>
            <a:tailEnd/>
          </a:ln>
        </p:spPr>
        <p:txBody>
          <a:bodyPr wrap="none" anchor="ctr"/>
          <a:lstStyle/>
          <a:p>
            <a:endParaRPr lang="es-CO"/>
          </a:p>
        </p:txBody>
      </p:sp>
      <p:sp>
        <p:nvSpPr>
          <p:cNvPr id="12292" name="Text Box 6"/>
          <p:cNvSpPr txBox="1">
            <a:spLocks noChangeArrowheads="1"/>
          </p:cNvSpPr>
          <p:nvPr/>
        </p:nvSpPr>
        <p:spPr bwMode="auto">
          <a:xfrm>
            <a:off x="5724525" y="2781300"/>
            <a:ext cx="3097213" cy="9445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latin typeface="Verdana" pitchFamily="34" charset="0"/>
              </a:rPr>
              <a:t>Ejemplos cruciales</a:t>
            </a:r>
          </a:p>
          <a:p>
            <a:pPr eaLnBrk="1" hangingPunct="1"/>
            <a:r>
              <a:rPr lang="es-ES" b="1">
                <a:latin typeface="Verdana" pitchFamily="34" charset="0"/>
              </a:rPr>
              <a:t>Contraejemplos</a:t>
            </a:r>
          </a:p>
          <a:p>
            <a:pPr eaLnBrk="1" hangingPunct="1"/>
            <a:r>
              <a:rPr lang="es-ES" b="1">
                <a:latin typeface="Verdana" pitchFamily="34" charset="0"/>
              </a:rPr>
              <a:t>Enunciados básicos</a:t>
            </a:r>
          </a:p>
        </p:txBody>
      </p:sp>
      <p:sp>
        <p:nvSpPr>
          <p:cNvPr id="12293" name="AutoShape 7"/>
          <p:cNvSpPr>
            <a:spLocks noChangeArrowheads="1"/>
          </p:cNvSpPr>
          <p:nvPr/>
        </p:nvSpPr>
        <p:spPr bwMode="auto">
          <a:xfrm rot="10800000">
            <a:off x="1908175" y="4149725"/>
            <a:ext cx="5616575" cy="433388"/>
          </a:xfrm>
          <a:prstGeom prst="curvedDownArrow">
            <a:avLst>
              <a:gd name="adj1" fmla="val 189535"/>
              <a:gd name="adj2" fmla="val 448729"/>
              <a:gd name="adj3" fmla="val 26009"/>
            </a:avLst>
          </a:prstGeom>
          <a:solidFill>
            <a:schemeClr val="accent1"/>
          </a:solidFill>
          <a:ln w="9525">
            <a:solidFill>
              <a:schemeClr val="tx1"/>
            </a:solidFill>
            <a:miter lim="800000"/>
            <a:headEnd/>
            <a:tailEnd/>
          </a:ln>
        </p:spPr>
        <p:txBody>
          <a:bodyPr wrap="none" anchor="ctr"/>
          <a:lstStyle/>
          <a:p>
            <a:endParaRPr lang="es-CO"/>
          </a:p>
        </p:txBody>
      </p:sp>
      <p:sp>
        <p:nvSpPr>
          <p:cNvPr id="12294" name="Text Box 8"/>
          <p:cNvSpPr txBox="1">
            <a:spLocks noChangeArrowheads="1"/>
          </p:cNvSpPr>
          <p:nvPr/>
        </p:nvSpPr>
        <p:spPr bwMode="auto">
          <a:xfrm>
            <a:off x="1692275" y="3500438"/>
            <a:ext cx="16033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400" b="1">
                <a:latin typeface="Verdana" pitchFamily="34" charset="0"/>
              </a:rPr>
              <a:t>Falsación</a:t>
            </a:r>
          </a:p>
          <a:p>
            <a:pPr eaLnBrk="1" hangingPunct="1"/>
            <a:r>
              <a:rPr lang="es-ES" sz="1400" b="1">
                <a:latin typeface="Verdana" pitchFamily="34" charset="0"/>
              </a:rPr>
              <a:t>Corroboración</a:t>
            </a:r>
          </a:p>
        </p:txBody>
      </p:sp>
      <p:sp>
        <p:nvSpPr>
          <p:cNvPr id="12295" name="Text Box 9"/>
          <p:cNvSpPr txBox="1">
            <a:spLocks noChangeArrowheads="1"/>
          </p:cNvSpPr>
          <p:nvPr/>
        </p:nvSpPr>
        <p:spPr bwMode="auto">
          <a:xfrm>
            <a:off x="4140200" y="1916113"/>
            <a:ext cx="1519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b="1">
                <a:latin typeface="Verdana" pitchFamily="34" charset="0"/>
              </a:rPr>
              <a:t>Deducción</a:t>
            </a:r>
          </a:p>
        </p:txBody>
      </p:sp>
      <p:sp>
        <p:nvSpPr>
          <p:cNvPr id="12296" name="WordArt 10"/>
          <p:cNvSpPr>
            <a:spLocks noChangeArrowheads="1" noChangeShapeType="1" noTextEdit="1"/>
          </p:cNvSpPr>
          <p:nvPr/>
        </p:nvSpPr>
        <p:spPr bwMode="auto">
          <a:xfrm>
            <a:off x="900113" y="476250"/>
            <a:ext cx="7488237" cy="723900"/>
          </a:xfrm>
          <a:prstGeom prst="rect">
            <a:avLst/>
          </a:prstGeom>
        </p:spPr>
        <p:txBody>
          <a:bodyPr wrap="none" fromWordArt="1">
            <a:prstTxWarp prst="textPlain">
              <a:avLst>
                <a:gd name="adj" fmla="val 50000"/>
              </a:avLst>
            </a:prstTxWarp>
          </a:bodyPr>
          <a:lstStyle/>
          <a:p>
            <a:pPr algn="ctr"/>
            <a:r>
              <a:rPr lang="es-CO" sz="2000" kern="10">
                <a:ln w="9525">
                  <a:solidFill>
                    <a:srgbClr val="000000"/>
                  </a:solidFill>
                  <a:round/>
                  <a:headEnd/>
                  <a:tailEnd/>
                </a:ln>
                <a:solidFill>
                  <a:srgbClr val="003366"/>
                </a:solidFill>
                <a:latin typeface="Arial Black"/>
              </a:rPr>
              <a:t>La lógica de la investigación científicaPopperiana</a:t>
            </a:r>
          </a:p>
        </p:txBody>
      </p:sp>
      <p:sp>
        <p:nvSpPr>
          <p:cNvPr id="12297" name="Text Box 11"/>
          <p:cNvSpPr txBox="1">
            <a:spLocks noChangeArrowheads="1"/>
          </p:cNvSpPr>
          <p:nvPr/>
        </p:nvSpPr>
        <p:spPr bwMode="auto">
          <a:xfrm>
            <a:off x="1095375" y="4816475"/>
            <a:ext cx="2684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CO"/>
          </a:p>
        </p:txBody>
      </p:sp>
      <p:sp>
        <p:nvSpPr>
          <p:cNvPr id="12298" name="Text Box 12"/>
          <p:cNvSpPr txBox="1">
            <a:spLocks noChangeArrowheads="1"/>
          </p:cNvSpPr>
          <p:nvPr/>
        </p:nvSpPr>
        <p:spPr bwMode="auto">
          <a:xfrm>
            <a:off x="592138" y="4745038"/>
            <a:ext cx="2324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CO"/>
          </a:p>
        </p:txBody>
      </p:sp>
      <p:sp>
        <p:nvSpPr>
          <p:cNvPr id="12299" name="Text Box 13"/>
          <p:cNvSpPr txBox="1">
            <a:spLocks noChangeArrowheads="1"/>
          </p:cNvSpPr>
          <p:nvPr/>
        </p:nvSpPr>
        <p:spPr bwMode="auto">
          <a:xfrm>
            <a:off x="827088" y="4724400"/>
            <a:ext cx="2308225" cy="9445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El cuervo 1 es negro</a:t>
            </a:r>
          </a:p>
          <a:p>
            <a:pPr eaLnBrk="1" hangingPunct="1"/>
            <a:r>
              <a:rPr lang="es-ES"/>
              <a:t>El cuervo 2 es negro</a:t>
            </a:r>
          </a:p>
          <a:p>
            <a:pPr eaLnBrk="1" hangingPunct="1"/>
            <a:r>
              <a:rPr lang="es-ES"/>
              <a:t>El cuervo 3 es negro</a:t>
            </a:r>
          </a:p>
        </p:txBody>
      </p:sp>
      <p:sp>
        <p:nvSpPr>
          <p:cNvPr id="12300" name="Text Box 14"/>
          <p:cNvSpPr txBox="1">
            <a:spLocks noChangeArrowheads="1"/>
          </p:cNvSpPr>
          <p:nvPr/>
        </p:nvSpPr>
        <p:spPr bwMode="auto">
          <a:xfrm>
            <a:off x="323850" y="5734050"/>
            <a:ext cx="3260725" cy="395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Todos los cuervos son negros</a:t>
            </a:r>
          </a:p>
        </p:txBody>
      </p:sp>
      <p:sp>
        <p:nvSpPr>
          <p:cNvPr id="12301" name="Text Box 15"/>
          <p:cNvSpPr txBox="1">
            <a:spLocks noChangeArrowheads="1"/>
          </p:cNvSpPr>
          <p:nvPr/>
        </p:nvSpPr>
        <p:spPr bwMode="auto">
          <a:xfrm>
            <a:off x="4643438" y="4941888"/>
            <a:ext cx="4249737" cy="9445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t>Todos los vegetales poseen clorofila </a:t>
            </a:r>
          </a:p>
          <a:p>
            <a:pPr eaLnBrk="1" hangingPunct="1"/>
            <a:r>
              <a:rPr lang="es-ES"/>
              <a:t>Esto es un vegetal y no posee clorofila</a:t>
            </a:r>
          </a:p>
          <a:p>
            <a:pPr eaLnBrk="1" hangingPunct="1"/>
            <a:r>
              <a:rPr lang="es-ES"/>
              <a:t>El falsador potencial resulta verdadero</a:t>
            </a:r>
          </a:p>
        </p:txBody>
      </p:sp>
    </p:spTree>
    <p:extLst>
      <p:ext uri="{BB962C8B-B14F-4D97-AF65-F5344CB8AC3E}">
        <p14:creationId xmlns:p14="http://schemas.microsoft.com/office/powerpoint/2010/main" val="2760654300"/>
      </p:ext>
    </p:extLst>
  </p:cSld>
  <p:clrMapOvr>
    <a:masterClrMapping/>
  </p:clrMapOvr>
  <p:transition spd="slow">
    <p:comb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484438" y="2635250"/>
            <a:ext cx="6210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just"/>
            <a:endParaRPr lang="es-CO" sz="1900"/>
          </a:p>
        </p:txBody>
      </p:sp>
      <p:sp>
        <p:nvSpPr>
          <p:cNvPr id="13315" name="Rectangle 6"/>
          <p:cNvSpPr>
            <a:spLocks noChangeArrowheads="1"/>
          </p:cNvSpPr>
          <p:nvPr/>
        </p:nvSpPr>
        <p:spPr bwMode="auto">
          <a:xfrm>
            <a:off x="2411413" y="3706813"/>
            <a:ext cx="5675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a:t>.</a:t>
            </a:r>
          </a:p>
          <a:p>
            <a:pPr algn="just"/>
            <a:endParaRPr lang="es-ES">
              <a:latin typeface="Tahoma" pitchFamily="34" charset="0"/>
            </a:endParaRPr>
          </a:p>
        </p:txBody>
      </p:sp>
      <p:sp>
        <p:nvSpPr>
          <p:cNvPr id="13317" name="Rectangle 5"/>
          <p:cNvSpPr>
            <a:spLocks noChangeArrowheads="1"/>
          </p:cNvSpPr>
          <p:nvPr/>
        </p:nvSpPr>
        <p:spPr bwMode="auto">
          <a:xfrm>
            <a:off x="2825368" y="2562020"/>
            <a:ext cx="570871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ES" sz="2000" dirty="0" smtClean="0">
                <a:effectLst>
                  <a:outerShdw blurRad="38100" dist="38100" dir="2700000" algn="tl">
                    <a:srgbClr val="000000">
                      <a:alpha val="43137"/>
                    </a:srgbClr>
                  </a:outerShdw>
                </a:effectLst>
                <a:latin typeface="Times New Roman" pitchFamily="18" charset="0"/>
                <a:cs typeface="Times New Roman" pitchFamily="18" charset="0"/>
              </a:rPr>
              <a:t>Es </a:t>
            </a:r>
            <a:r>
              <a:rPr lang="es-ES" sz="2000" dirty="0">
                <a:effectLst>
                  <a:outerShdw blurRad="38100" dist="38100" dir="2700000" algn="tl">
                    <a:srgbClr val="000000">
                      <a:alpha val="43137"/>
                    </a:srgbClr>
                  </a:outerShdw>
                </a:effectLst>
                <a:latin typeface="Times New Roman" pitchFamily="18" charset="0"/>
                <a:cs typeface="Times New Roman" pitchFamily="18" charset="0"/>
              </a:rPr>
              <a:t>claro que nuestras teorías no pueden aspirar a ser absolutamente verdaderas, pero una meta más modesta y realista para la ciencia es que las teorías sucesivas se aproximen más a la </a:t>
            </a:r>
            <a:r>
              <a:rPr lang="es-ES" sz="2000" dirty="0" smtClean="0">
                <a:effectLst>
                  <a:outerShdw blurRad="38100" dist="38100" dir="2700000" algn="tl">
                    <a:srgbClr val="000000">
                      <a:alpha val="43137"/>
                    </a:srgbClr>
                  </a:outerShdw>
                </a:effectLst>
                <a:latin typeface="Times New Roman" pitchFamily="18" charset="0"/>
                <a:cs typeface="Times New Roman" pitchFamily="18" charset="0"/>
              </a:rPr>
              <a:t>verdad. </a:t>
            </a:r>
            <a:endParaRPr lang="es-ES" sz="2200" dirty="0">
              <a:latin typeface="Tahoma" pitchFamily="34" charset="0"/>
            </a:endParaRPr>
          </a:p>
        </p:txBody>
      </p:sp>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84784"/>
            <a:ext cx="1929954"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2937494" y="4253046"/>
            <a:ext cx="5616624"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endParaRPr lang="es-E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ndParaRPr>
          </a:p>
          <a:p>
            <a:pPr algn="ctr"/>
            <a:r>
              <a:rPr lang="es-E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rPr>
              <a:t>Como </a:t>
            </a:r>
            <a:r>
              <a:rPr lang="es-E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rPr>
              <a:t>dijera Popper: somos buscadores de la verdad, aunque nunca nos sea lícito concluir que la poseemos. </a:t>
            </a:r>
            <a:endParaRPr lang="es-E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endParaRPr>
          </a:p>
          <a:p>
            <a:pPr algn="ctr"/>
            <a:endParaRPr lang="es-CO"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Rectángulo"/>
          <p:cNvSpPr/>
          <p:nvPr/>
        </p:nvSpPr>
        <p:spPr>
          <a:xfrm>
            <a:off x="3004699" y="1213301"/>
            <a:ext cx="5098902" cy="830997"/>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algn="ctr"/>
            <a:r>
              <a:rPr lang="es-E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Para Popper ‘verosimilitud’ equivale a ‘verdad aproximada</a:t>
            </a:r>
            <a:r>
              <a:rPr lang="es-E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endParaRPr lang="es-CO"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34088035"/>
      </p:ext>
    </p:extLst>
  </p:cSld>
  <p:clrMapOvr>
    <a:masterClrMapping/>
  </p:clrMapOvr>
  <p:transition spd="slow">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484438" y="2635250"/>
            <a:ext cx="6210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just"/>
            <a:endParaRPr lang="es-CO" sz="1900"/>
          </a:p>
        </p:txBody>
      </p:sp>
      <p:sp>
        <p:nvSpPr>
          <p:cNvPr id="14339" name="Rectangle 6"/>
          <p:cNvSpPr>
            <a:spLocks noChangeArrowheads="1"/>
          </p:cNvSpPr>
          <p:nvPr/>
        </p:nvSpPr>
        <p:spPr bwMode="auto">
          <a:xfrm>
            <a:off x="2411413" y="3706813"/>
            <a:ext cx="5675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a:t>.</a:t>
            </a:r>
          </a:p>
          <a:p>
            <a:pPr algn="just"/>
            <a:endParaRPr lang="es-ES">
              <a:latin typeface="Tahoma" pitchFamily="34" charset="0"/>
            </a:endParaRPr>
          </a:p>
        </p:txBody>
      </p:sp>
      <p:sp>
        <p:nvSpPr>
          <p:cNvPr id="14340" name="WordArt 9"/>
          <p:cNvSpPr>
            <a:spLocks noChangeArrowheads="1" noChangeShapeType="1" noTextEdit="1"/>
          </p:cNvSpPr>
          <p:nvPr/>
        </p:nvSpPr>
        <p:spPr bwMode="auto">
          <a:xfrm>
            <a:off x="539750" y="692150"/>
            <a:ext cx="7739063" cy="576263"/>
          </a:xfrm>
          <a:prstGeom prst="rect">
            <a:avLst/>
          </a:prstGeom>
        </p:spPr>
        <p:txBody>
          <a:bodyPr wrap="none" fromWordArt="1">
            <a:prstTxWarp prst="textPlain">
              <a:avLst>
                <a:gd name="adj" fmla="val 50000"/>
              </a:avLst>
            </a:prstTxWarp>
          </a:bodyPr>
          <a:lstStyle/>
          <a:p>
            <a:pPr algn="ctr"/>
            <a:r>
              <a:rPr lang="es-CO" sz="2000" kern="10">
                <a:ln w="9525">
                  <a:solidFill>
                    <a:srgbClr val="000000"/>
                  </a:solidFill>
                  <a:round/>
                  <a:headEnd/>
                  <a:tailEnd/>
                </a:ln>
                <a:latin typeface="Arial Black"/>
              </a:rPr>
              <a:t>La objetividad y la supremacía de la teoría</a:t>
            </a:r>
          </a:p>
        </p:txBody>
      </p:sp>
      <p:sp>
        <p:nvSpPr>
          <p:cNvPr id="14341" name="Rectangle 5"/>
          <p:cNvSpPr>
            <a:spLocks noChangeArrowheads="1"/>
          </p:cNvSpPr>
          <p:nvPr/>
        </p:nvSpPr>
        <p:spPr bwMode="auto">
          <a:xfrm>
            <a:off x="2214563" y="1785938"/>
            <a:ext cx="6357937"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ES" sz="1700"/>
              <a:t>Popper tomó la consideración que el hombre impone las leyes a la naturaleza de la línea de Kant, tal como lo muestra en (Popper, 1994, p. 237) “la solución de Kant es bien conocida. El mundo tal como lo conocemos es el resultado de nuestra interpretación de los hechos observables a la luz de teorías que inventamos nosotros mismos.</a:t>
            </a:r>
          </a:p>
          <a:p>
            <a:pPr algn="just"/>
            <a:endParaRPr lang="es-ES" sz="1700"/>
          </a:p>
          <a:p>
            <a:pPr algn="just"/>
            <a:r>
              <a:rPr lang="es-ES" sz="1700"/>
              <a:t>Para decirlo con palabras de Kant: “nuestro intelecto no extrae sus leyes de la naturaleza, sino que las impone a la naturaleza”. Aunque Popper considera esencialmente correcta esta formulación de Kant, cree que es demasiado radical y preferiría, por lo tanto, expresarla en la siguiente forma modificada: </a:t>
            </a:r>
            <a:r>
              <a:rPr lang="es-ES" sz="1700" b="1"/>
              <a:t>“nuestro intelecto no extrae las leyes de la naturaleza, sino que trata –con diversos grados de éxito- de imponer a la naturaleza leyes que inventa libremente.”</a:t>
            </a:r>
          </a:p>
          <a:p>
            <a:pPr algn="just"/>
            <a:r>
              <a:rPr lang="es-ES" sz="1700"/>
              <a:t/>
            </a:r>
            <a:br>
              <a:rPr lang="es-ES" sz="1700"/>
            </a:br>
            <a:endParaRPr lang="es-ES" sz="1700"/>
          </a:p>
        </p:txBody>
      </p:sp>
      <p:pic>
        <p:nvPicPr>
          <p:cNvPr id="1434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785938"/>
            <a:ext cx="164306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44267"/>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Rectángulo"/>
          <p:cNvSpPr>
            <a:spLocks noChangeArrowheads="1"/>
          </p:cNvSpPr>
          <p:nvPr/>
        </p:nvSpPr>
        <p:spPr bwMode="auto">
          <a:xfrm>
            <a:off x="2643188" y="1500188"/>
            <a:ext cx="5500687" cy="4062412"/>
          </a:xfrm>
          <a:prstGeom prst="rect">
            <a:avLst/>
          </a:prstGeom>
          <a:noFill/>
          <a:ln w="9525">
            <a:noFill/>
            <a:miter lim="800000"/>
            <a:headEnd/>
            <a:tailEnd/>
          </a:ln>
        </p:spPr>
        <p:txBody>
          <a:bodyPr>
            <a:spAutoFit/>
          </a:bodyPr>
          <a:lstStyle/>
          <a:p>
            <a:pPr algn="just">
              <a:defRPr/>
            </a:pPr>
            <a:endParaRPr lang="es-ES" dirty="0">
              <a:latin typeface="Bookman Old Style" pitchFamily="18" charset="0"/>
            </a:endParaRPr>
          </a:p>
          <a:p>
            <a:pPr algn="just">
              <a:defRPr/>
            </a:pPr>
            <a:r>
              <a:rPr lang="es-ES" sz="2400" b="1" dirty="0">
                <a:effectLst>
                  <a:outerShdw blurRad="38100" dist="38100" dir="2700000" algn="tl">
                    <a:srgbClr val="000000">
                      <a:alpha val="43137"/>
                    </a:srgbClr>
                  </a:outerShdw>
                </a:effectLst>
                <a:latin typeface="Baskerville Old Face" pitchFamily="18" charset="0"/>
              </a:rPr>
              <a:t>Para el </a:t>
            </a:r>
            <a:r>
              <a:rPr lang="es-ES" sz="2400" b="1" dirty="0" err="1">
                <a:effectLst>
                  <a:outerShdw blurRad="38100" dist="38100" dir="2700000" algn="tl">
                    <a:srgbClr val="000000">
                      <a:alpha val="43137"/>
                    </a:srgbClr>
                  </a:outerShdw>
                </a:effectLst>
                <a:latin typeface="Baskerville Old Face" pitchFamily="18" charset="0"/>
              </a:rPr>
              <a:t>falsacionista</a:t>
            </a:r>
            <a:r>
              <a:rPr lang="es-ES" sz="2400" b="1" dirty="0">
                <a:effectLst>
                  <a:outerShdw blurRad="38100" dist="38100" dir="2700000" algn="tl">
                    <a:srgbClr val="000000">
                      <a:alpha val="43137"/>
                    </a:srgbClr>
                  </a:outerShdw>
                </a:effectLst>
                <a:latin typeface="Baskerville Old Face" pitchFamily="18" charset="0"/>
              </a:rPr>
              <a:t>, las teorías se construyen como conjeturas o suposiciones especulativas y provisionales que el intelecto humano crea libremente en un intento de solucionar los problemas con que los que tropezaban los constructos teóricos precedentes, así como de proporcionar una explicación adecuada del comportamiento de algunos aspectos de la naturaleza. </a:t>
            </a:r>
          </a:p>
        </p:txBody>
      </p:sp>
      <p:sp>
        <p:nvSpPr>
          <p:cNvPr id="3" name="2 Rectángulo"/>
          <p:cNvSpPr/>
          <p:nvPr/>
        </p:nvSpPr>
        <p:spPr>
          <a:xfrm>
            <a:off x="857224" y="642918"/>
            <a:ext cx="7643866" cy="461665"/>
          </a:xfrm>
          <a:prstGeom prst="rect">
            <a:avLst/>
          </a:prstGeom>
        </p:spPr>
        <p:txBody>
          <a:bodyPr>
            <a:spAutoFit/>
          </a:bodyPr>
          <a:lstStyle/>
          <a:p>
            <a:pPr algn="ctr">
              <a:defRPr/>
            </a:pPr>
            <a:r>
              <a:rPr lang="es-ES" sz="2400" kern="10" dirty="0">
                <a:ln w="9525">
                  <a:solidFill>
                    <a:srgbClr val="000000"/>
                  </a:solidFill>
                  <a:round/>
                  <a:headEnd/>
                  <a:tailEnd/>
                </a:ln>
                <a:latin typeface="Arial Black"/>
              </a:rPr>
              <a:t>La objetividad y la supremacía de la teoría</a:t>
            </a:r>
          </a:p>
        </p:txBody>
      </p:sp>
      <p:pic>
        <p:nvPicPr>
          <p:cNvPr id="15364" name="Picture 13" descr="615V7PVD3Y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500188"/>
            <a:ext cx="135731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3571875"/>
            <a:ext cx="14287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592525"/>
      </p:ext>
    </p:extLst>
  </p:cSld>
  <p:clrMapOvr>
    <a:masterClrMapping/>
  </p:clrMapOvr>
  <p:transition spd="slow">
    <p:randomBa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484438" y="2635250"/>
            <a:ext cx="6210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just"/>
            <a:endParaRPr lang="es-CO" sz="1900"/>
          </a:p>
        </p:txBody>
      </p:sp>
      <p:sp>
        <p:nvSpPr>
          <p:cNvPr id="16387" name="Rectangle 6"/>
          <p:cNvSpPr>
            <a:spLocks noChangeArrowheads="1"/>
          </p:cNvSpPr>
          <p:nvPr/>
        </p:nvSpPr>
        <p:spPr bwMode="auto">
          <a:xfrm>
            <a:off x="2411413" y="3706813"/>
            <a:ext cx="5675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a:t>.</a:t>
            </a:r>
          </a:p>
          <a:p>
            <a:pPr algn="just"/>
            <a:endParaRPr lang="es-ES">
              <a:latin typeface="Tahoma" pitchFamily="34" charset="0"/>
            </a:endParaRPr>
          </a:p>
        </p:txBody>
      </p:sp>
      <p:sp>
        <p:nvSpPr>
          <p:cNvPr id="16388" name="WordArt 9"/>
          <p:cNvSpPr>
            <a:spLocks noChangeArrowheads="1" noChangeShapeType="1" noTextEdit="1"/>
          </p:cNvSpPr>
          <p:nvPr/>
        </p:nvSpPr>
        <p:spPr bwMode="auto">
          <a:xfrm>
            <a:off x="755650" y="981075"/>
            <a:ext cx="7739063" cy="576263"/>
          </a:xfrm>
          <a:prstGeom prst="rect">
            <a:avLst/>
          </a:prstGeom>
        </p:spPr>
        <p:txBody>
          <a:bodyPr wrap="none" fromWordArt="1">
            <a:prstTxWarp prst="textPlain">
              <a:avLst>
                <a:gd name="adj" fmla="val 50000"/>
              </a:avLst>
            </a:prstTxWarp>
          </a:bodyPr>
          <a:lstStyle/>
          <a:p>
            <a:pPr algn="ctr"/>
            <a:r>
              <a:rPr lang="es-CO" sz="2000" kern="10">
                <a:ln w="9525">
                  <a:solidFill>
                    <a:srgbClr val="000000"/>
                  </a:solidFill>
                  <a:round/>
                  <a:headEnd/>
                  <a:tailEnd/>
                </a:ln>
                <a:latin typeface="Arial Black"/>
              </a:rPr>
              <a:t>La objetividad y la crítica al dogmatismo</a:t>
            </a:r>
          </a:p>
        </p:txBody>
      </p:sp>
      <p:sp>
        <p:nvSpPr>
          <p:cNvPr id="16389" name="Rectangle 5"/>
          <p:cNvSpPr>
            <a:spLocks noChangeArrowheads="1"/>
          </p:cNvSpPr>
          <p:nvPr/>
        </p:nvSpPr>
        <p:spPr bwMode="auto">
          <a:xfrm>
            <a:off x="2214563" y="2000250"/>
            <a:ext cx="6119812" cy="3786188"/>
          </a:xfrm>
          <a:prstGeom prst="rect">
            <a:avLst/>
          </a:prstGeom>
          <a:noFill/>
          <a:ln w="9525">
            <a:noFill/>
            <a:miter lim="800000"/>
            <a:headEnd/>
            <a:tailEnd/>
          </a:ln>
        </p:spPr>
        <p:txBody>
          <a:bodyPr>
            <a:spAutoFit/>
          </a:bodyPr>
          <a:lstStyle/>
          <a:p>
            <a:pPr algn="just">
              <a:defRPr/>
            </a:pPr>
            <a:r>
              <a:rPr lang="es-ES" sz="2000" dirty="0">
                <a:latin typeface="Tahoma" pitchFamily="34" charset="0"/>
              </a:rPr>
              <a:t>La objetividad se representa por su sinceridad en la crítica a las teorías propuestas, aun a las teorías propias. </a:t>
            </a:r>
            <a:r>
              <a:rPr lang="es-ES" sz="2000" b="1" dirty="0">
                <a:solidFill>
                  <a:srgbClr val="FF0000"/>
                </a:solidFill>
                <a:effectLst>
                  <a:outerShdw blurRad="38100" dist="38100" dir="2700000" algn="tl">
                    <a:srgbClr val="000000">
                      <a:alpha val="43137"/>
                    </a:srgbClr>
                  </a:outerShdw>
                </a:effectLst>
                <a:latin typeface="Tahoma" pitchFamily="34" charset="0"/>
              </a:rPr>
              <a:t>El método de ensayo-error es un método objetivo porque no dogmatiza ninguna concepción teórica, no protege las construcciones intelectuales contra evidencia </a:t>
            </a:r>
            <a:r>
              <a:rPr lang="es-ES" sz="2000" dirty="0">
                <a:latin typeface="Tahoma" pitchFamily="34" charset="0"/>
              </a:rPr>
              <a:t>que revele sus inconsistencias lógicas y empíricas, por el contrario la tarea más importante del científico es buscar esas incoherencias de las teorías, para falsearlas y avanzar en el conocimiento, en la búsqueda de una hipótesis más fuerte.</a:t>
            </a:r>
          </a:p>
        </p:txBody>
      </p:sp>
      <p:pic>
        <p:nvPicPr>
          <p:cNvPr id="16390" name="Picture 27" descr="JTHM_Victim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2071688"/>
            <a:ext cx="1428750" cy="17859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31" descr="k90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3929063"/>
            <a:ext cx="13573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933503"/>
      </p:ext>
    </p:extLst>
  </p:cSld>
  <p:clrMapOvr>
    <a:masterClrMapping/>
  </p:clrMapOvr>
  <p:transition spd="slow">
    <p:randomBa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3"/>
          <p:cNvSpPr>
            <a:spLocks noChangeArrowheads="1"/>
          </p:cNvSpPr>
          <p:nvPr/>
        </p:nvSpPr>
        <p:spPr bwMode="auto">
          <a:xfrm>
            <a:off x="1116013" y="2060575"/>
            <a:ext cx="3311525" cy="3435350"/>
          </a:xfrm>
          <a:prstGeom prst="ellipse">
            <a:avLst/>
          </a:prstGeom>
          <a:solidFill>
            <a:srgbClr val="F0AECF"/>
          </a:solidFill>
          <a:ln w="9525">
            <a:solidFill>
              <a:schemeClr val="tx1"/>
            </a:solidFill>
            <a:round/>
            <a:headEnd/>
            <a:tailEnd/>
          </a:ln>
        </p:spPr>
        <p:txBody>
          <a:bodyPr wrap="none" anchor="ctr"/>
          <a:lstStyle/>
          <a:p>
            <a:pPr algn="ctr"/>
            <a:endParaRPr lang="es-CO"/>
          </a:p>
        </p:txBody>
      </p:sp>
      <p:sp>
        <p:nvSpPr>
          <p:cNvPr id="17411" name="WordArt 7"/>
          <p:cNvSpPr>
            <a:spLocks noChangeArrowheads="1" noChangeShapeType="1" noTextEdit="1"/>
          </p:cNvSpPr>
          <p:nvPr/>
        </p:nvSpPr>
        <p:spPr bwMode="auto">
          <a:xfrm>
            <a:off x="1476375" y="692150"/>
            <a:ext cx="3819525" cy="1285875"/>
          </a:xfrm>
          <a:prstGeom prst="rect">
            <a:avLst/>
          </a:prstGeom>
        </p:spPr>
        <p:txBody>
          <a:bodyPr wrap="none" fromWordArt="1">
            <a:prstTxWarp prst="textPlain">
              <a:avLst>
                <a:gd name="adj" fmla="val 50000"/>
              </a:avLst>
            </a:prstTxWarp>
          </a:bodyPr>
          <a:lstStyle/>
          <a:p>
            <a:pPr algn="ctr"/>
            <a:r>
              <a:rPr lang="es-CO" sz="2400" kern="10" normalizeH="1">
                <a:ln w="9525">
                  <a:solidFill>
                    <a:srgbClr val="000000"/>
                  </a:solidFill>
                  <a:round/>
                  <a:headEnd/>
                  <a:tailEnd/>
                </a:ln>
                <a:solidFill>
                  <a:srgbClr val="333333"/>
                </a:solidFill>
                <a:latin typeface="Arial Black"/>
              </a:rPr>
              <a:t>La concepción de los</a:t>
            </a:r>
          </a:p>
          <a:p>
            <a:pPr algn="ctr"/>
            <a:r>
              <a:rPr lang="es-CO" sz="2400" kern="10" normalizeH="1">
                <a:ln w="9525">
                  <a:solidFill>
                    <a:srgbClr val="000000"/>
                  </a:solidFill>
                  <a:round/>
                  <a:headEnd/>
                  <a:tailEnd/>
                </a:ln>
                <a:solidFill>
                  <a:srgbClr val="333333"/>
                </a:solidFill>
                <a:latin typeface="Arial Black"/>
              </a:rPr>
              <a:t>tres mundos en Popper</a:t>
            </a:r>
          </a:p>
        </p:txBody>
      </p:sp>
      <p:sp>
        <p:nvSpPr>
          <p:cNvPr id="17412" name="Oval 5"/>
          <p:cNvSpPr>
            <a:spLocks noChangeArrowheads="1"/>
          </p:cNvSpPr>
          <p:nvPr/>
        </p:nvSpPr>
        <p:spPr bwMode="auto">
          <a:xfrm>
            <a:off x="5651500" y="1268413"/>
            <a:ext cx="2736850" cy="2447925"/>
          </a:xfrm>
          <a:prstGeom prst="ellipse">
            <a:avLst/>
          </a:prstGeom>
          <a:solidFill>
            <a:srgbClr val="800000"/>
          </a:solidFill>
          <a:ln w="9525">
            <a:round/>
            <a:headEnd/>
            <a:tailEnd/>
          </a:ln>
          <a:scene3d>
            <a:camera prst="legacyObliqueTopLeft"/>
            <a:lightRig rig="legacyFlat3" dir="t"/>
          </a:scene3d>
          <a:sp3d extrusionH="430200" prstMaterial="legacyMatte">
            <a:bevelT w="13500" h="13500" prst="angle"/>
            <a:bevelB w="13500" h="13500" prst="angle"/>
            <a:extrusionClr>
              <a:srgbClr val="800000"/>
            </a:extrusionClr>
          </a:sp3d>
        </p:spPr>
        <p:txBody>
          <a:bodyPr wrap="none" anchor="ctr">
            <a:flatTx/>
          </a:bodyPr>
          <a:lstStyle/>
          <a:p>
            <a:pPr algn="ctr"/>
            <a:r>
              <a:rPr lang="es-ES" sz="2400" b="1">
                <a:solidFill>
                  <a:schemeClr val="bg1"/>
                </a:solidFill>
              </a:rPr>
              <a:t>Mundo 3</a:t>
            </a:r>
          </a:p>
          <a:p>
            <a:pPr algn="ctr"/>
            <a:endParaRPr lang="es-ES" sz="900" b="1">
              <a:solidFill>
                <a:schemeClr val="bg1"/>
              </a:solidFill>
            </a:endParaRPr>
          </a:p>
          <a:p>
            <a:pPr algn="ctr"/>
            <a:r>
              <a:rPr lang="es-ES" sz="1900" b="1">
                <a:solidFill>
                  <a:schemeClr val="bg1"/>
                </a:solidFill>
              </a:rPr>
              <a:t>Mundo de la</a:t>
            </a:r>
          </a:p>
          <a:p>
            <a:pPr algn="ctr"/>
            <a:r>
              <a:rPr lang="es-ES" sz="1900" b="1">
                <a:solidFill>
                  <a:schemeClr val="bg1"/>
                </a:solidFill>
              </a:rPr>
              <a:t>Ciencia y la cultura</a:t>
            </a:r>
          </a:p>
          <a:p>
            <a:pPr algn="ctr"/>
            <a:endParaRPr lang="es-ES" sz="1900" b="1">
              <a:solidFill>
                <a:schemeClr val="bg1"/>
              </a:solidFill>
            </a:endParaRPr>
          </a:p>
        </p:txBody>
      </p:sp>
      <p:sp>
        <p:nvSpPr>
          <p:cNvPr id="17413" name="Oval 6"/>
          <p:cNvSpPr>
            <a:spLocks noChangeArrowheads="1"/>
          </p:cNvSpPr>
          <p:nvPr/>
        </p:nvSpPr>
        <p:spPr bwMode="auto">
          <a:xfrm>
            <a:off x="5867400" y="4221163"/>
            <a:ext cx="2592388" cy="2162175"/>
          </a:xfrm>
          <a:prstGeom prst="ellipse">
            <a:avLst/>
          </a:prstGeom>
          <a:solidFill>
            <a:srgbClr val="003399"/>
          </a:solidFill>
          <a:ln w="9525">
            <a:round/>
            <a:headEnd/>
            <a:tailEnd/>
          </a:ln>
          <a:scene3d>
            <a:camera prst="legacyObliqueTopLeft"/>
            <a:lightRig rig="legacyFlat3" dir="t"/>
          </a:scene3d>
          <a:sp3d extrusionH="430200" prstMaterial="legacyMatte">
            <a:bevelT w="13500" h="13500" prst="angle"/>
            <a:bevelB w="13500" h="13500" prst="angle"/>
            <a:extrusionClr>
              <a:srgbClr val="003399"/>
            </a:extrusionClr>
          </a:sp3d>
        </p:spPr>
        <p:txBody>
          <a:bodyPr wrap="none" anchor="ctr">
            <a:flatTx/>
          </a:bodyPr>
          <a:lstStyle/>
          <a:p>
            <a:pPr algn="ctr"/>
            <a:r>
              <a:rPr lang="es-ES" sz="2400" b="1">
                <a:solidFill>
                  <a:schemeClr val="bg1"/>
                </a:solidFill>
              </a:rPr>
              <a:t>Mundo 1</a:t>
            </a:r>
          </a:p>
          <a:p>
            <a:pPr algn="ctr"/>
            <a:endParaRPr lang="es-ES" sz="900" b="1">
              <a:solidFill>
                <a:schemeClr val="bg1"/>
              </a:solidFill>
            </a:endParaRPr>
          </a:p>
          <a:p>
            <a:pPr algn="ctr"/>
            <a:r>
              <a:rPr lang="es-ES" sz="1900" b="1">
                <a:solidFill>
                  <a:schemeClr val="bg1"/>
                </a:solidFill>
              </a:rPr>
              <a:t>Mundo empírico</a:t>
            </a:r>
          </a:p>
          <a:p>
            <a:pPr algn="ctr"/>
            <a:r>
              <a:rPr lang="es-ES" b="1">
                <a:solidFill>
                  <a:schemeClr val="bg1"/>
                </a:solidFill>
              </a:rPr>
              <a:t>Conocimiento Vulgar</a:t>
            </a:r>
          </a:p>
          <a:p>
            <a:pPr algn="ctr"/>
            <a:endParaRPr lang="es-ES" b="1">
              <a:solidFill>
                <a:schemeClr val="bg1"/>
              </a:solidFill>
            </a:endParaRPr>
          </a:p>
        </p:txBody>
      </p:sp>
      <p:sp>
        <p:nvSpPr>
          <p:cNvPr id="17414" name="Oval 7"/>
          <p:cNvSpPr>
            <a:spLocks noChangeArrowheads="1"/>
          </p:cNvSpPr>
          <p:nvPr/>
        </p:nvSpPr>
        <p:spPr bwMode="auto">
          <a:xfrm>
            <a:off x="1258888" y="2997200"/>
            <a:ext cx="2449512" cy="1993900"/>
          </a:xfrm>
          <a:prstGeom prst="ellipse">
            <a:avLst/>
          </a:prstGeom>
          <a:solidFill>
            <a:srgbClr val="006600"/>
          </a:solidFill>
          <a:ln w="9525">
            <a:solidFill>
              <a:schemeClr val="tx1"/>
            </a:solidFill>
            <a:round/>
            <a:headEnd/>
            <a:tailEnd/>
          </a:ln>
        </p:spPr>
        <p:txBody>
          <a:bodyPr wrap="none" anchor="ctr"/>
          <a:lstStyle/>
          <a:p>
            <a:pPr algn="ctr"/>
            <a:r>
              <a:rPr lang="es-ES" sz="2400" b="1">
                <a:solidFill>
                  <a:schemeClr val="bg1"/>
                </a:solidFill>
              </a:rPr>
              <a:t>Mundo 2</a:t>
            </a:r>
          </a:p>
          <a:p>
            <a:pPr algn="ctr"/>
            <a:r>
              <a:rPr lang="es-ES" b="1">
                <a:solidFill>
                  <a:schemeClr val="bg1"/>
                </a:solidFill>
              </a:rPr>
              <a:t>Sueños inquietudes</a:t>
            </a:r>
          </a:p>
          <a:p>
            <a:pPr algn="ctr"/>
            <a:r>
              <a:rPr lang="es-ES" b="1">
                <a:solidFill>
                  <a:schemeClr val="bg1"/>
                </a:solidFill>
              </a:rPr>
              <a:t>sentimientos</a:t>
            </a:r>
          </a:p>
          <a:p>
            <a:pPr algn="ctr"/>
            <a:endParaRPr lang="es-ES" b="1">
              <a:solidFill>
                <a:schemeClr val="bg1"/>
              </a:solidFill>
            </a:endParaRPr>
          </a:p>
        </p:txBody>
      </p:sp>
      <p:sp>
        <p:nvSpPr>
          <p:cNvPr id="17415" name="Text Box 8"/>
          <p:cNvSpPr txBox="1">
            <a:spLocks noChangeArrowheads="1"/>
          </p:cNvSpPr>
          <p:nvPr/>
        </p:nvSpPr>
        <p:spPr bwMode="auto">
          <a:xfrm>
            <a:off x="1887538" y="2366963"/>
            <a:ext cx="133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b="1"/>
              <a:t>Hombre</a:t>
            </a:r>
          </a:p>
        </p:txBody>
      </p:sp>
      <p:sp>
        <p:nvSpPr>
          <p:cNvPr id="17416" name="Line 9"/>
          <p:cNvSpPr>
            <a:spLocks noChangeShapeType="1"/>
          </p:cNvSpPr>
          <p:nvPr/>
        </p:nvSpPr>
        <p:spPr bwMode="auto">
          <a:xfrm flipV="1">
            <a:off x="4356100" y="2565400"/>
            <a:ext cx="1079500" cy="503238"/>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17417" name="Line 10"/>
          <p:cNvSpPr>
            <a:spLocks noChangeShapeType="1"/>
          </p:cNvSpPr>
          <p:nvPr/>
        </p:nvSpPr>
        <p:spPr bwMode="auto">
          <a:xfrm>
            <a:off x="4427538" y="4292600"/>
            <a:ext cx="1296987" cy="4318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CO"/>
          </a:p>
        </p:txBody>
      </p:sp>
    </p:spTree>
    <p:extLst>
      <p:ext uri="{BB962C8B-B14F-4D97-AF65-F5344CB8AC3E}">
        <p14:creationId xmlns:p14="http://schemas.microsoft.com/office/powerpoint/2010/main" val="1667786779"/>
      </p:ext>
    </p:extLst>
  </p:cSld>
  <p:clrMapOvr>
    <a:masterClrMapping/>
  </p:clrMapOvr>
  <p:transition spd="slow">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357563" y="2571750"/>
            <a:ext cx="5072062" cy="2462213"/>
          </a:xfrm>
          <a:prstGeom prst="rect">
            <a:avLst/>
          </a:prstGeom>
          <a:noFill/>
          <a:ln w="9525">
            <a:noFill/>
            <a:miter lim="800000"/>
            <a:headEnd/>
            <a:tailEnd/>
          </a:ln>
        </p:spPr>
        <p:txBody>
          <a:bodyPr>
            <a:spAutoFit/>
          </a:bodyPr>
          <a:lstStyle/>
          <a:p>
            <a:pPr algn="just">
              <a:defRPr/>
            </a:pPr>
            <a:r>
              <a:rPr lang="es-ES" sz="2200" b="1" dirty="0">
                <a:effectLst>
                  <a:outerShdw blurRad="38100" dist="38100" dir="2700000" algn="tl">
                    <a:srgbClr val="000000">
                      <a:alpha val="43137"/>
                    </a:srgbClr>
                  </a:outerShdw>
                </a:effectLst>
                <a:latin typeface="Baskerville Old Face" pitchFamily="18" charset="0"/>
              </a:rPr>
              <a:t>Durante el </a:t>
            </a:r>
            <a:r>
              <a:rPr lang="es-ES" sz="2200" b="1" dirty="0" err="1">
                <a:effectLst>
                  <a:outerShdw blurRad="38100" dist="38100" dir="2700000" algn="tl">
                    <a:srgbClr val="000000">
                      <a:alpha val="43137"/>
                    </a:srgbClr>
                  </a:outerShdw>
                </a:effectLst>
                <a:latin typeface="Baskerville Old Face" pitchFamily="18" charset="0"/>
              </a:rPr>
              <a:t>medioevo</a:t>
            </a:r>
            <a:r>
              <a:rPr lang="es-ES" sz="2200" b="1" dirty="0">
                <a:effectLst>
                  <a:outerShdw blurRad="38100" dist="38100" dir="2700000" algn="tl">
                    <a:srgbClr val="000000">
                      <a:alpha val="43137"/>
                    </a:srgbClr>
                  </a:outerShdw>
                </a:effectLst>
                <a:latin typeface="Baskerville Old Face" pitchFamily="18" charset="0"/>
              </a:rPr>
              <a:t>, la filosofía cristiana mantuvo la escisión fundamental de Platón, bajo las figuras de cielo y tierra; alma y cuerpo; </a:t>
            </a:r>
            <a:r>
              <a:rPr lang="es-ES" sz="2200" b="1" dirty="0" err="1">
                <a:effectLst>
                  <a:outerShdw blurRad="38100" dist="38100" dir="2700000" algn="tl">
                    <a:srgbClr val="000000">
                      <a:alpha val="43137"/>
                    </a:srgbClr>
                  </a:outerShdw>
                </a:effectLst>
                <a:latin typeface="Baskerville Old Face" pitchFamily="18" charset="0"/>
              </a:rPr>
              <a:t>mataria</a:t>
            </a:r>
            <a:r>
              <a:rPr lang="es-ES" sz="2200" b="1" dirty="0">
                <a:effectLst>
                  <a:outerShdw blurRad="38100" dist="38100" dir="2700000" algn="tl">
                    <a:srgbClr val="000000">
                      <a:alpha val="43137"/>
                    </a:srgbClr>
                  </a:outerShdw>
                </a:effectLst>
                <a:latin typeface="Baskerville Old Face" pitchFamily="18" charset="0"/>
              </a:rPr>
              <a:t> y espíritu; escisión muy fuerte en la filosofía Patrística de Agustín de </a:t>
            </a:r>
            <a:r>
              <a:rPr lang="es-ES" sz="2200" b="1" dirty="0" err="1">
                <a:effectLst>
                  <a:outerShdw blurRad="38100" dist="38100" dir="2700000" algn="tl">
                    <a:srgbClr val="000000">
                      <a:alpha val="43137"/>
                    </a:srgbClr>
                  </a:outerShdw>
                </a:effectLst>
                <a:latin typeface="Baskerville Old Face" pitchFamily="18" charset="0"/>
              </a:rPr>
              <a:t>Hipona</a:t>
            </a:r>
            <a:r>
              <a:rPr lang="es-ES" sz="2200" b="1" dirty="0">
                <a:effectLst>
                  <a:outerShdw blurRad="38100" dist="38100" dir="2700000" algn="tl">
                    <a:srgbClr val="000000">
                      <a:alpha val="43137"/>
                    </a:srgbClr>
                  </a:outerShdw>
                </a:effectLst>
                <a:latin typeface="Baskerville Old Face" pitchFamily="18" charset="0"/>
              </a:rPr>
              <a:t> y en la filosofía escolástica de Santo Tomás de Aquino.</a:t>
            </a:r>
          </a:p>
        </p:txBody>
      </p:sp>
      <p:sp>
        <p:nvSpPr>
          <p:cNvPr id="6" name="5 Rectángulo"/>
          <p:cNvSpPr/>
          <p:nvPr/>
        </p:nvSpPr>
        <p:spPr>
          <a:xfrm>
            <a:off x="3071802" y="1357298"/>
            <a:ext cx="5286412" cy="707886"/>
          </a:xfrm>
          <a:prstGeom prst="rect">
            <a:avLst/>
          </a:prstGeom>
          <a:noFill/>
        </p:spPr>
        <p:txBody>
          <a:bodyPr>
            <a:spAutoFit/>
          </a:bodyPr>
          <a:lstStyle/>
          <a:p>
            <a:pPr algn="ctr">
              <a:defRPr/>
            </a:pPr>
            <a:r>
              <a:rPr lang="es-ES" sz="2000" b="1" dirty="0">
                <a:ln w="12700">
                  <a:solidFill>
                    <a:schemeClr val="tx2">
                      <a:satMod val="155000"/>
                    </a:schemeClr>
                  </a:solidFill>
                  <a:prstDash val="solid"/>
                </a:ln>
                <a:effectLst>
                  <a:outerShdw blurRad="41275" dist="20320" dir="1800000" algn="tl" rotWithShape="0">
                    <a:srgbClr val="000000">
                      <a:alpha val="40000"/>
                    </a:srgbClr>
                  </a:outerShdw>
                </a:effectLst>
              </a:rPr>
              <a:t>LA ESCISIÓN FILOSÓFICA ENTRE HOMBRE Y NATURALEZA</a:t>
            </a:r>
            <a:endParaRPr lang="en-US" sz="20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pic>
        <p:nvPicPr>
          <p:cNvPr id="59396" name="Picture 6"/>
          <p:cNvPicPr>
            <a:picLocks noChangeAspect="1" noChangeArrowheads="1"/>
          </p:cNvPicPr>
          <p:nvPr/>
        </p:nvPicPr>
        <p:blipFill>
          <a:blip r:embed="rId2" cstate="print"/>
          <a:srcRect/>
          <a:stretch>
            <a:fillRect/>
          </a:stretch>
        </p:blipFill>
        <p:spPr bwMode="auto">
          <a:xfrm>
            <a:off x="714375" y="1500188"/>
            <a:ext cx="2333625" cy="3657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195513" y="1506538"/>
            <a:ext cx="6048375" cy="4492625"/>
          </a:xfrm>
          <a:prstGeom prst="rect">
            <a:avLst/>
          </a:prstGeom>
          <a:noFill/>
          <a:ln w="12700">
            <a:noFill/>
            <a:miter lim="800000"/>
            <a:headEnd type="none" w="sm" len="sm"/>
            <a:tailEnd type="none" w="sm" len="sm"/>
          </a:ln>
        </p:spPr>
        <p:txBody>
          <a:bodyPr anchor="ctr">
            <a:spAutoFit/>
          </a:bodyPr>
          <a:lstStyle/>
          <a:p>
            <a:pPr algn="just">
              <a:defRPr/>
            </a:pPr>
            <a:r>
              <a:rPr lang="es-ES" sz="1600">
                <a:latin typeface="Tahoma" pitchFamily="34" charset="0"/>
              </a:rPr>
              <a:t>Mundo 1: Es todo aquello que por nuestros sentidos lo adquirimos y controlamos, sin ningún tipo de restricción, mucho de este mundo viene Interrelacionado con ese conocimiento vulgar que interactúa entre las personas sin ninguna base científica.</a:t>
            </a:r>
          </a:p>
          <a:p>
            <a:pPr algn="just">
              <a:defRPr/>
            </a:pPr>
            <a:endParaRPr lang="es-ES" sz="1600">
              <a:latin typeface="Tahoma" pitchFamily="34" charset="0"/>
            </a:endParaRPr>
          </a:p>
          <a:p>
            <a:pPr algn="just">
              <a:defRPr/>
            </a:pPr>
            <a:r>
              <a:rPr lang="es-ES" sz="1600">
                <a:latin typeface="Tahoma" pitchFamily="34" charset="0"/>
              </a:rPr>
              <a:t>Mundo 2: Es todo aquello que habita dentro de nuestras mentes, sin ser evaluado por el resto de la humanidad, son aquellos pensamientos surrealistas, es decir de nuestros sueños e inquietudes, aquí también encontramos nuestros sentimientos, nuestras afecciones y todo aquello que no queremos que el mundo lo conozca o que tal vez sí</a:t>
            </a:r>
          </a:p>
          <a:p>
            <a:pPr algn="just">
              <a:defRPr/>
            </a:pPr>
            <a:endParaRPr lang="es-ES" sz="1600">
              <a:latin typeface="Tahoma" pitchFamily="34" charset="0"/>
            </a:endParaRPr>
          </a:p>
          <a:p>
            <a:pPr algn="just">
              <a:defRPr/>
            </a:pPr>
            <a:r>
              <a:rPr lang="es-ES" sz="1600">
                <a:latin typeface="Tahoma" pitchFamily="34" charset="0"/>
              </a:rPr>
              <a:t>Mundo 3: Aquí es la base de los Conocimientos Científicos, se encuentra la Cultura, el Arte, la CIENCIA, aquellas ideas locas del Mundo 2 que luego de un riguroso análisis de la humanidad se vuelve Ciencia, la valentía de entregar nuestros sueños a la humanidad. </a:t>
            </a:r>
            <a:r>
              <a:rPr lang="es-ES" sz="1600">
                <a:effectLst>
                  <a:outerShdw blurRad="38100" dist="38100" dir="2700000" algn="tl">
                    <a:srgbClr val="C0C0C0"/>
                  </a:outerShdw>
                </a:effectLst>
                <a:latin typeface="Tahoma" pitchFamily="34" charset="0"/>
              </a:rPr>
              <a:t>La distinción entre el entendimiento y la razón</a:t>
            </a:r>
            <a:r>
              <a:rPr lang="es-ES" sz="1600">
                <a:latin typeface="Tahoma" pitchFamily="34" charset="0"/>
              </a:rPr>
              <a:t>. </a:t>
            </a:r>
          </a:p>
        </p:txBody>
      </p:sp>
      <p:sp>
        <p:nvSpPr>
          <p:cNvPr id="18435" name="WordArt 7"/>
          <p:cNvSpPr>
            <a:spLocks noChangeArrowheads="1" noChangeShapeType="1" noTextEdit="1"/>
          </p:cNvSpPr>
          <p:nvPr/>
        </p:nvSpPr>
        <p:spPr bwMode="auto">
          <a:xfrm>
            <a:off x="755650" y="549275"/>
            <a:ext cx="7559675" cy="504825"/>
          </a:xfrm>
          <a:prstGeom prst="rect">
            <a:avLst/>
          </a:prstGeom>
        </p:spPr>
        <p:txBody>
          <a:bodyPr wrap="none" fromWordArt="1">
            <a:prstTxWarp prst="textPlain">
              <a:avLst>
                <a:gd name="adj" fmla="val 50000"/>
              </a:avLst>
            </a:prstTxWarp>
          </a:bodyPr>
          <a:lstStyle/>
          <a:p>
            <a:pPr algn="ctr"/>
            <a:r>
              <a:rPr lang="es-CO" sz="2000" kern="10">
                <a:ln w="9525">
                  <a:solidFill>
                    <a:srgbClr val="000000"/>
                  </a:solidFill>
                  <a:round/>
                  <a:headEnd/>
                  <a:tailEnd/>
                </a:ln>
                <a:solidFill>
                  <a:srgbClr val="333333"/>
                </a:solidFill>
                <a:latin typeface="Arial Black"/>
              </a:rPr>
              <a:t>La concepción de los tres mundos en Popper</a:t>
            </a:r>
          </a:p>
        </p:txBody>
      </p:sp>
      <p:pic>
        <p:nvPicPr>
          <p:cNvPr id="18436" name="Picture 8" descr="olderpopp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700213"/>
            <a:ext cx="1139825"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0" descr="karl-popper-and-the-social-science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3644900"/>
            <a:ext cx="1223963" cy="2305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230111"/>
      </p:ext>
    </p:extLst>
  </p:cSld>
  <p:clrMapOvr>
    <a:masterClrMapping/>
  </p:clrMapOvr>
  <p:transition spd="slow">
    <p:comb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484438" y="2635250"/>
            <a:ext cx="6210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pPr algn="just"/>
            <a:endParaRPr lang="es-CO" sz="1900"/>
          </a:p>
        </p:txBody>
      </p:sp>
      <p:sp>
        <p:nvSpPr>
          <p:cNvPr id="19459" name="Rectangle 6"/>
          <p:cNvSpPr>
            <a:spLocks noChangeArrowheads="1"/>
          </p:cNvSpPr>
          <p:nvPr/>
        </p:nvSpPr>
        <p:spPr bwMode="auto">
          <a:xfrm>
            <a:off x="2411413" y="3706813"/>
            <a:ext cx="5675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s-ES"/>
              <a:t>.</a:t>
            </a:r>
          </a:p>
          <a:p>
            <a:pPr algn="just"/>
            <a:endParaRPr lang="es-ES">
              <a:latin typeface="Tahoma" pitchFamily="34" charset="0"/>
            </a:endParaRPr>
          </a:p>
        </p:txBody>
      </p:sp>
      <p:sp>
        <p:nvSpPr>
          <p:cNvPr id="19460" name="WordArt 9"/>
          <p:cNvSpPr>
            <a:spLocks noChangeArrowheads="1" noChangeShapeType="1" noTextEdit="1"/>
          </p:cNvSpPr>
          <p:nvPr/>
        </p:nvSpPr>
        <p:spPr bwMode="auto">
          <a:xfrm>
            <a:off x="1042988" y="404813"/>
            <a:ext cx="7019925" cy="576262"/>
          </a:xfrm>
          <a:prstGeom prst="rect">
            <a:avLst/>
          </a:prstGeom>
        </p:spPr>
        <p:txBody>
          <a:bodyPr wrap="none" fromWordArt="1">
            <a:prstTxWarp prst="textPlain">
              <a:avLst>
                <a:gd name="adj" fmla="val 50000"/>
              </a:avLst>
            </a:prstTxWarp>
          </a:bodyPr>
          <a:lstStyle/>
          <a:p>
            <a:pPr algn="ctr"/>
            <a:r>
              <a:rPr lang="es-CO" sz="2000" kern="10">
                <a:ln w="9525">
                  <a:solidFill>
                    <a:srgbClr val="000000"/>
                  </a:solidFill>
                  <a:round/>
                  <a:headEnd/>
                  <a:tailEnd/>
                </a:ln>
                <a:solidFill>
                  <a:schemeClr val="bg2"/>
                </a:solidFill>
                <a:latin typeface="Arial Black"/>
              </a:rPr>
              <a:t>Interacción entre los tres mundos</a:t>
            </a:r>
          </a:p>
        </p:txBody>
      </p:sp>
      <p:sp>
        <p:nvSpPr>
          <p:cNvPr id="19461" name="Rectangle 9"/>
          <p:cNvSpPr>
            <a:spLocks noChangeArrowheads="1"/>
          </p:cNvSpPr>
          <p:nvPr/>
        </p:nvSpPr>
        <p:spPr bwMode="auto">
          <a:xfrm>
            <a:off x="2124075" y="1628775"/>
            <a:ext cx="626427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s-ES">
                <a:latin typeface="Tahoma" pitchFamily="34" charset="0"/>
              </a:rPr>
              <a:t>La Interacción entre los mundos se encuentra estrechamente ligada, con la clara diferencia que el mundo 1, siendo este único para todos los seres humanos, ingresa al mundo 2 para su análisis y conversión en mundo 3 que también es único, pero el mundo 2 existe tantas veces como seres humanos existamos, lo difícil en esta interacción  entre los mundos 2 es la comunicación que pueda existir entre ellos entre los seres humanos.</a:t>
            </a:r>
          </a:p>
          <a:p>
            <a:pPr algn="just">
              <a:spcBef>
                <a:spcPct val="50000"/>
              </a:spcBef>
            </a:pPr>
            <a:r>
              <a:rPr lang="es-ES">
                <a:latin typeface="Tahoma" pitchFamily="34" charset="0"/>
              </a:rPr>
              <a:t>Estas Interacciones de los Mundo 2 empiezan cuando el niño nace y a partir de los 12 meses de edad empieza a hablar y en 4 o 5 años se apoderará de la gran herramienta del ser humano que tardo en inventar decenas de miles de años, el lenguaje</a:t>
            </a:r>
          </a:p>
        </p:txBody>
      </p:sp>
      <p:pic>
        <p:nvPicPr>
          <p:cNvPr id="19462" name="Picture 25" descr="41C82CKAKH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1857375"/>
            <a:ext cx="1428750" cy="3429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761618"/>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714750" y="2214563"/>
            <a:ext cx="4500563" cy="1846262"/>
          </a:xfrm>
          <a:prstGeom prst="rect">
            <a:avLst/>
          </a:prstGeom>
          <a:noFill/>
          <a:ln w="9525">
            <a:noFill/>
            <a:miter lim="800000"/>
            <a:headEnd/>
            <a:tailEnd/>
          </a:ln>
        </p:spPr>
        <p:txBody>
          <a:bodyPr>
            <a:spAutoFit/>
          </a:bodyPr>
          <a:lstStyle/>
          <a:p>
            <a:pPr algn="just">
              <a:defRPr/>
            </a:pPr>
            <a:r>
              <a:rPr lang="es-ES" sz="1900" b="1" dirty="0">
                <a:effectLst>
                  <a:outerShdw blurRad="38100" dist="38100" dir="2700000" algn="tl">
                    <a:srgbClr val="000000">
                      <a:alpha val="43137"/>
                    </a:srgbClr>
                  </a:outerShdw>
                </a:effectLst>
                <a:latin typeface="Baskerville Old Face" pitchFamily="18" charset="0"/>
              </a:rPr>
              <a:t>Galileo y Descartes originan la escisión entre filosofía y física (filosofía natural), lo cual influye en la dedicación de Descartes a construir una filosofía que permita llegara a una verdad de la cual no se pueda dudar. Y esa verdad es el YO pienso o sujeto.</a:t>
            </a:r>
          </a:p>
        </p:txBody>
      </p:sp>
      <p:sp>
        <p:nvSpPr>
          <p:cNvPr id="12291" name="Rectangle 4"/>
          <p:cNvSpPr>
            <a:spLocks noChangeArrowheads="1"/>
          </p:cNvSpPr>
          <p:nvPr/>
        </p:nvSpPr>
        <p:spPr bwMode="auto">
          <a:xfrm>
            <a:off x="642938" y="4929188"/>
            <a:ext cx="4000500" cy="400050"/>
          </a:xfrm>
          <a:prstGeom prst="rect">
            <a:avLst/>
          </a:prstGeom>
          <a:noFill/>
          <a:ln w="9525">
            <a:noFill/>
            <a:miter lim="800000"/>
            <a:headEnd/>
            <a:tailEnd/>
          </a:ln>
        </p:spPr>
        <p:txBody>
          <a:bodyPr anchor="ctr">
            <a:spAutoFit/>
          </a:bodyPr>
          <a:lstStyle/>
          <a:p>
            <a:pPr algn="just">
              <a:defRPr/>
            </a:pPr>
            <a:r>
              <a:rPr lang="es-ES" sz="2000" b="1" dirty="0">
                <a:effectLst>
                  <a:outerShdw blurRad="38100" dist="38100" dir="2700000" algn="tl">
                    <a:srgbClr val="000000">
                      <a:alpha val="43137"/>
                    </a:srgbClr>
                  </a:outerShdw>
                </a:effectLst>
                <a:latin typeface="Baskerville Old Face" pitchFamily="18" charset="0"/>
              </a:rPr>
              <a:t>Para Descartes la filosofía es un árbol </a:t>
            </a:r>
          </a:p>
        </p:txBody>
      </p:sp>
      <p:pic>
        <p:nvPicPr>
          <p:cNvPr id="60420" name="Picture 4"/>
          <p:cNvPicPr>
            <a:picLocks noChangeAspect="1" noChangeArrowheads="1"/>
          </p:cNvPicPr>
          <p:nvPr/>
        </p:nvPicPr>
        <p:blipFill>
          <a:blip r:embed="rId2" cstate="print"/>
          <a:srcRect/>
          <a:stretch>
            <a:fillRect/>
          </a:stretch>
        </p:blipFill>
        <p:spPr bwMode="auto">
          <a:xfrm>
            <a:off x="683568" y="1071563"/>
            <a:ext cx="2602557" cy="3357562"/>
          </a:xfrm>
          <a:prstGeom prst="rect">
            <a:avLst/>
          </a:prstGeom>
          <a:noFill/>
          <a:ln w="9525">
            <a:noFill/>
            <a:miter lim="800000"/>
            <a:headEnd/>
            <a:tailEnd/>
          </a:ln>
        </p:spPr>
      </p:pic>
      <p:sp>
        <p:nvSpPr>
          <p:cNvPr id="7" name="6 Rectángulo"/>
          <p:cNvSpPr/>
          <p:nvPr/>
        </p:nvSpPr>
        <p:spPr>
          <a:xfrm>
            <a:off x="3071802" y="1000108"/>
            <a:ext cx="5286412" cy="707886"/>
          </a:xfrm>
          <a:prstGeom prst="rect">
            <a:avLst/>
          </a:prstGeom>
          <a:noFill/>
        </p:spPr>
        <p:txBody>
          <a:bodyPr>
            <a:spAutoFit/>
          </a:bodyPr>
          <a:lstStyle/>
          <a:p>
            <a:pPr algn="ctr">
              <a:defRPr/>
            </a:pPr>
            <a:r>
              <a:rPr lang="es-ES" sz="2000" b="1" dirty="0">
                <a:ln w="12700">
                  <a:solidFill>
                    <a:schemeClr val="tx2">
                      <a:satMod val="155000"/>
                    </a:schemeClr>
                  </a:solidFill>
                  <a:prstDash val="solid"/>
                </a:ln>
                <a:effectLst>
                  <a:outerShdw blurRad="41275" dist="20320" dir="1800000" algn="tl" rotWithShape="0">
                    <a:srgbClr val="000000">
                      <a:alpha val="40000"/>
                    </a:srgbClr>
                  </a:outerShdw>
                </a:effectLst>
              </a:rPr>
              <a:t>LA ESCISIÓN FILOSÓFICA ENTRE HOMBRE Y NATURALEZA</a:t>
            </a:r>
            <a:endParaRPr lang="en-US" sz="20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60422" name="5 CuadroTexto"/>
          <p:cNvSpPr txBox="1">
            <a:spLocks noChangeArrowheads="1"/>
          </p:cNvSpPr>
          <p:nvPr/>
        </p:nvSpPr>
        <p:spPr bwMode="auto">
          <a:xfrm>
            <a:off x="4786313" y="4572000"/>
            <a:ext cx="3897312" cy="1200150"/>
          </a:xfrm>
          <a:prstGeom prst="rect">
            <a:avLst/>
          </a:prstGeom>
          <a:noFill/>
          <a:ln w="9525">
            <a:noFill/>
            <a:miter lim="800000"/>
            <a:headEnd/>
            <a:tailEnd/>
          </a:ln>
        </p:spPr>
        <p:txBody>
          <a:bodyPr wrap="none">
            <a:spAutoFit/>
          </a:bodyPr>
          <a:lstStyle/>
          <a:p>
            <a:pPr>
              <a:buFont typeface="Arial" charset="0"/>
              <a:buChar char="•"/>
            </a:pPr>
            <a:r>
              <a:rPr lang="es-ES">
                <a:latin typeface="Arial Black" pitchFamily="34" charset="0"/>
              </a:rPr>
              <a:t> Las raíces son la metafísica</a:t>
            </a:r>
          </a:p>
          <a:p>
            <a:endParaRPr lang="es-ES" sz="1000">
              <a:latin typeface="Arial Black" pitchFamily="34" charset="0"/>
            </a:endParaRPr>
          </a:p>
          <a:p>
            <a:pPr>
              <a:buFont typeface="Arial" charset="0"/>
              <a:buChar char="•"/>
            </a:pPr>
            <a:r>
              <a:rPr lang="es-ES">
                <a:latin typeface="Arial Black" pitchFamily="34" charset="0"/>
              </a:rPr>
              <a:t> El tronco es la física</a:t>
            </a:r>
          </a:p>
          <a:p>
            <a:endParaRPr lang="es-ES" sz="800">
              <a:latin typeface="Arial Black" pitchFamily="34" charset="0"/>
            </a:endParaRPr>
          </a:p>
          <a:p>
            <a:pPr>
              <a:buFont typeface="Arial" charset="0"/>
              <a:buChar char="•"/>
            </a:pPr>
            <a:r>
              <a:rPr lang="es-ES">
                <a:latin typeface="Arial Black" pitchFamily="34" charset="0"/>
              </a:rPr>
              <a:t> Ramas son otras ciencias</a:t>
            </a:r>
            <a:endParaRPr lang="en-US">
              <a:latin typeface="Arial Black" pitchFamily="34" charset="0"/>
            </a:endParaRPr>
          </a:p>
        </p:txBody>
      </p:sp>
      <p:sp>
        <p:nvSpPr>
          <p:cNvPr id="8" name="7 Abrir llave"/>
          <p:cNvSpPr/>
          <p:nvPr/>
        </p:nvSpPr>
        <p:spPr>
          <a:xfrm>
            <a:off x="4714875" y="4357688"/>
            <a:ext cx="71438" cy="185737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3214688" y="2133600"/>
            <a:ext cx="4714875" cy="3694113"/>
          </a:xfrm>
          <a:prstGeom prst="rect">
            <a:avLst/>
          </a:prstGeom>
          <a:noFill/>
          <a:ln w="9525">
            <a:noFill/>
            <a:miter lim="800000"/>
            <a:headEnd/>
            <a:tailEnd/>
          </a:ln>
        </p:spPr>
        <p:txBody>
          <a:bodyPr>
            <a:spAutoFit/>
          </a:bodyPr>
          <a:lstStyle/>
          <a:p>
            <a:pPr algn="just">
              <a:spcBef>
                <a:spcPct val="50000"/>
              </a:spcBef>
              <a:defRPr/>
            </a:pPr>
            <a:r>
              <a:rPr lang="es-ES" dirty="0">
                <a:effectLst>
                  <a:outerShdw blurRad="38100" dist="38100" dir="2700000" algn="tl">
                    <a:srgbClr val="000000">
                      <a:alpha val="43137"/>
                    </a:srgbClr>
                  </a:outerShdw>
                </a:effectLst>
                <a:latin typeface="Baskerville Old Face" pitchFamily="18" charset="0"/>
              </a:rPr>
              <a:t>Hay tres tipos de substancias (esto es, lo que no necesita otra cosa para existir):</a:t>
            </a:r>
          </a:p>
          <a:p>
            <a:pPr marL="457200" indent="-457200" algn="just">
              <a:spcBef>
                <a:spcPct val="50000"/>
              </a:spcBef>
              <a:buFont typeface="+mj-lt"/>
              <a:buAutoNum type="arabicPeriod"/>
              <a:defRPr/>
            </a:pPr>
            <a:r>
              <a:rPr lang="es-ES" sz="2000" b="1" u="sng" dirty="0">
                <a:effectLst>
                  <a:outerShdw blurRad="38100" dist="38100" dir="2700000" algn="tl">
                    <a:srgbClr val="000000">
                      <a:alpha val="43137"/>
                    </a:srgbClr>
                  </a:outerShdw>
                </a:effectLst>
                <a:latin typeface="Baskerville Old Face" pitchFamily="18" charset="0"/>
              </a:rPr>
              <a:t>La res </a:t>
            </a:r>
            <a:r>
              <a:rPr lang="es-ES" sz="2000" b="1" u="sng" dirty="0" err="1">
                <a:effectLst>
                  <a:outerShdw blurRad="38100" dist="38100" dir="2700000" algn="tl">
                    <a:srgbClr val="000000">
                      <a:alpha val="43137"/>
                    </a:srgbClr>
                  </a:outerShdw>
                </a:effectLst>
                <a:latin typeface="Baskerville Old Face" pitchFamily="18" charset="0"/>
              </a:rPr>
              <a:t>cognitas</a:t>
            </a:r>
            <a:r>
              <a:rPr lang="es-ES" dirty="0">
                <a:effectLst>
                  <a:outerShdw blurRad="38100" dist="38100" dir="2700000" algn="tl">
                    <a:srgbClr val="000000">
                      <a:alpha val="43137"/>
                    </a:srgbClr>
                  </a:outerShdw>
                </a:effectLst>
                <a:latin typeface="Baskerville Old Face" pitchFamily="18" charset="0"/>
              </a:rPr>
              <a:t>, cuyo atributo, cuya esencia, es la mente. La mente es res </a:t>
            </a:r>
            <a:r>
              <a:rPr lang="es-ES" dirty="0" err="1">
                <a:effectLst>
                  <a:outerShdw blurRad="38100" dist="38100" dir="2700000" algn="tl">
                    <a:srgbClr val="000000">
                      <a:alpha val="43137"/>
                    </a:srgbClr>
                  </a:outerShdw>
                </a:effectLst>
                <a:latin typeface="Baskerville Old Face" pitchFamily="18" charset="0"/>
              </a:rPr>
              <a:t>cognitas</a:t>
            </a:r>
            <a:r>
              <a:rPr lang="es-ES" dirty="0">
                <a:effectLst>
                  <a:outerShdw blurRad="38100" dist="38100" dir="2700000" algn="tl">
                    <a:srgbClr val="000000">
                      <a:alpha val="43137"/>
                    </a:srgbClr>
                  </a:outerShdw>
                </a:effectLst>
                <a:latin typeface="Baskerville Old Face" pitchFamily="18" charset="0"/>
              </a:rPr>
              <a:t>.</a:t>
            </a:r>
          </a:p>
          <a:p>
            <a:pPr marL="457200" indent="-457200" algn="just">
              <a:spcBef>
                <a:spcPct val="50000"/>
              </a:spcBef>
              <a:buFont typeface="+mj-lt"/>
              <a:buAutoNum type="arabicPeriod"/>
              <a:defRPr/>
            </a:pPr>
            <a:r>
              <a:rPr lang="es-ES" sz="2000" b="1" u="sng" dirty="0">
                <a:effectLst>
                  <a:outerShdw blurRad="38100" dist="38100" dir="2700000" algn="tl">
                    <a:srgbClr val="000000">
                      <a:alpha val="43137"/>
                    </a:srgbClr>
                  </a:outerShdw>
                </a:effectLst>
                <a:latin typeface="Baskerville Old Face" pitchFamily="18" charset="0"/>
              </a:rPr>
              <a:t>La res extensa</a:t>
            </a:r>
            <a:r>
              <a:rPr lang="es-ES" sz="2000" b="1" u="sng" dirty="0">
                <a:latin typeface="Baskerville Old Face" pitchFamily="18" charset="0"/>
              </a:rPr>
              <a:t>, </a:t>
            </a:r>
            <a:r>
              <a:rPr lang="es-ES" dirty="0">
                <a:effectLst>
                  <a:outerShdw blurRad="38100" dist="38100" dir="2700000" algn="tl">
                    <a:srgbClr val="000000">
                      <a:alpha val="43137"/>
                    </a:srgbClr>
                  </a:outerShdw>
                </a:effectLst>
                <a:latin typeface="Baskerville Old Face" pitchFamily="18" charset="0"/>
              </a:rPr>
              <a:t>cuyo atributo, cuya esencia, es la extensión: longitud, anchura y profundidad. El cuerpo es res extensa. También los animales, las plantas, etc.</a:t>
            </a:r>
          </a:p>
          <a:p>
            <a:pPr marL="457200" indent="-457200" algn="just">
              <a:spcBef>
                <a:spcPct val="50000"/>
              </a:spcBef>
              <a:buFont typeface="+mj-lt"/>
              <a:buAutoNum type="arabicPeriod"/>
              <a:defRPr/>
            </a:pPr>
            <a:r>
              <a:rPr lang="es-ES" sz="2000" b="1" u="sng" dirty="0">
                <a:effectLst>
                  <a:outerShdw blurRad="38100" dist="38100" dir="2700000" algn="tl">
                    <a:srgbClr val="000000">
                      <a:alpha val="43137"/>
                    </a:srgbClr>
                  </a:outerShdw>
                </a:effectLst>
                <a:latin typeface="Baskerville Old Face" pitchFamily="18" charset="0"/>
              </a:rPr>
              <a:t>La substancia infinita, </a:t>
            </a:r>
            <a:r>
              <a:rPr lang="es-ES" dirty="0">
                <a:effectLst>
                  <a:outerShdw blurRad="38100" dist="38100" dir="2700000" algn="tl">
                    <a:srgbClr val="000000">
                      <a:alpha val="43137"/>
                    </a:srgbClr>
                  </a:outerShdw>
                </a:effectLst>
                <a:latin typeface="Baskerville Old Face" pitchFamily="18" charset="0"/>
              </a:rPr>
              <a:t>Dios: el concepto límite en grado de substancia, res </a:t>
            </a:r>
            <a:r>
              <a:rPr lang="es-ES" dirty="0" err="1">
                <a:effectLst>
                  <a:outerShdw blurRad="38100" dist="38100" dir="2700000" algn="tl">
                    <a:srgbClr val="000000">
                      <a:alpha val="43137"/>
                    </a:srgbClr>
                  </a:outerShdw>
                </a:effectLst>
                <a:latin typeface="Baskerville Old Face" pitchFamily="18" charset="0"/>
              </a:rPr>
              <a:t>cognitas</a:t>
            </a:r>
            <a:r>
              <a:rPr lang="es-ES" dirty="0">
                <a:effectLst>
                  <a:outerShdw blurRad="38100" dist="38100" dir="2700000" algn="tl">
                    <a:srgbClr val="000000">
                      <a:alpha val="43137"/>
                    </a:srgbClr>
                  </a:outerShdw>
                </a:effectLst>
                <a:latin typeface="Baskerville Old Face" pitchFamily="18" charset="0"/>
              </a:rPr>
              <a:t> límite, la infinitud, la bondad, la perfección.</a:t>
            </a:r>
          </a:p>
        </p:txBody>
      </p:sp>
      <p:pic>
        <p:nvPicPr>
          <p:cNvPr id="61443" name="Picture 4" descr="pregunta1.gif">
            <a:hlinkClick r:id="rId2" tooltip="pregunta1.gif"/>
          </p:cNvPr>
          <p:cNvPicPr>
            <a:picLocks noChangeAspect="1" noChangeArrowheads="1"/>
          </p:cNvPicPr>
          <p:nvPr/>
        </p:nvPicPr>
        <p:blipFill>
          <a:blip r:embed="rId3" cstate="print"/>
          <a:srcRect/>
          <a:stretch>
            <a:fillRect/>
          </a:stretch>
        </p:blipFill>
        <p:spPr bwMode="auto">
          <a:xfrm>
            <a:off x="714375" y="1643063"/>
            <a:ext cx="2071688" cy="3981450"/>
          </a:xfrm>
          <a:prstGeom prst="rect">
            <a:avLst/>
          </a:prstGeom>
          <a:noFill/>
          <a:ln w="9525">
            <a:noFill/>
            <a:miter lim="800000"/>
            <a:headEnd/>
            <a:tailEnd/>
          </a:ln>
        </p:spPr>
      </p:pic>
      <p:sp>
        <p:nvSpPr>
          <p:cNvPr id="4" name="3 Rectángulo"/>
          <p:cNvSpPr/>
          <p:nvPr/>
        </p:nvSpPr>
        <p:spPr>
          <a:xfrm>
            <a:off x="2214546" y="1214422"/>
            <a:ext cx="5929354" cy="523220"/>
          </a:xfrm>
          <a:prstGeom prst="rect">
            <a:avLst/>
          </a:prstGeom>
          <a:noFill/>
        </p:spPr>
        <p:txBody>
          <a:bodyPr>
            <a:spAutoFit/>
          </a:bodyPr>
          <a:lstStyle/>
          <a:p>
            <a:pPr algn="ctr">
              <a:defRPr/>
            </a:pP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Los tipos de sustancia</a:t>
            </a: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3043</TotalTime>
  <Words>5103</Words>
  <Application>Microsoft Office PowerPoint</Application>
  <PresentationFormat>Presentación en pantalla (4:3)</PresentationFormat>
  <Paragraphs>469</Paragraphs>
  <Slides>71</Slides>
  <Notes>29</Notes>
  <HiddenSlides>0</HiddenSlides>
  <MMClips>0</MMClips>
  <ScaleCrop>false</ScaleCrop>
  <HeadingPairs>
    <vt:vector size="4" baseType="variant">
      <vt:variant>
        <vt:lpstr>Tema</vt:lpstr>
      </vt:variant>
      <vt:variant>
        <vt:i4>1</vt:i4>
      </vt:variant>
      <vt:variant>
        <vt:lpstr>Títulos de diapositiva</vt:lpstr>
      </vt:variant>
      <vt:variant>
        <vt:i4>71</vt:i4>
      </vt:variant>
    </vt:vector>
  </HeadingPairs>
  <TitlesOfParts>
    <vt:vector size="7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Guillo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Guillermo Martinez</dc:creator>
  <cp:lastModifiedBy>Guillermo</cp:lastModifiedBy>
  <cp:revision>403</cp:revision>
  <dcterms:created xsi:type="dcterms:W3CDTF">2007-09-19T02:36:31Z</dcterms:created>
  <dcterms:modified xsi:type="dcterms:W3CDTF">2014-03-28T21:19:21Z</dcterms:modified>
</cp:coreProperties>
</file>